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6" r:id="rId34"/>
    <p:sldId id="297" r:id="rId35"/>
    <p:sldId id="305" r:id="rId36"/>
    <p:sldId id="301" r:id="rId37"/>
    <p:sldId id="304" r:id="rId38"/>
  </p:sldIdLst>
  <p:sldSz cx="9144000" cy="6858000" type="screen4x3"/>
  <p:notesSz cx="6858000" cy="9144000"/>
  <p:embeddedFontLst>
    <p:embeddedFont>
      <p:font typeface="Arial Black" pitchFamily="34" charset="0"/>
      <p:bold r:id="rId40"/>
    </p:embeddedFont>
    <p:embeddedFont>
      <p:font typeface="Algerian" pitchFamily="82" charset="0"/>
      <p:regular r:id="rId41"/>
    </p:embeddedFont>
    <p:embeddedFont>
      <p:font typeface="Impact" pitchFamily="34" charset="0"/>
      <p:regular r:id="rId42"/>
    </p:embeddedFont>
    <p:embeddedFont>
      <p:font typeface="Arial Rounded MT Bold" pitchFamily="34" charset="0"/>
      <p:regular r:id="rId43"/>
    </p:embeddedFont>
    <p:embeddedFont>
      <p:font typeface="Tahoma" pitchFamily="34" charset="0"/>
      <p:regular r:id="rId44"/>
      <p:bold r:id="rId45"/>
    </p:embeddedFont>
    <p:embeddedFont>
      <p:font typeface="Haettenschweiler" pitchFamily="34" charset="0"/>
      <p:regular r:id="rId46"/>
    </p:embeddedFont>
    <p:embeddedFont>
      <p:font typeface="Eurostile" pitchFamily="34" charset="0"/>
      <p:regular r:id="rId47"/>
      <p:bold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00060"/>
    <a:srgbClr val="3F007E"/>
    <a:srgbClr val="5100A2"/>
    <a:srgbClr val="6600CC"/>
    <a:srgbClr val="000099"/>
    <a:srgbClr val="FFFFCC"/>
    <a:srgbClr val="000066"/>
    <a:srgbClr val="0000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6839" autoAdjust="0"/>
    <p:restoredTop sz="90929"/>
  </p:normalViewPr>
  <p:slideViewPr>
    <p:cSldViewPr showGuides="1">
      <p:cViewPr>
        <p:scale>
          <a:sx n="60" d="100"/>
          <a:sy n="60" d="100"/>
        </p:scale>
        <p:origin x="-288" y="-15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F7771E-32C9-48BA-8F98-E0E0EACBA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D991-FFA9-4B6F-B8BF-D7C9F364579A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7771E-32C9-48BA-8F98-E0E0EACBAA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473F9-FC8C-426A-B89E-050F2ECD65E3}" type="slidenum">
              <a:rPr lang="en-US"/>
              <a:pPr/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BEC7A-1E16-44B2-85E6-2651B9D54206}" type="slidenum">
              <a:rPr lang="en-US"/>
              <a:pPr/>
              <a:t>29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B710-F01D-4633-9F32-77178A7A7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F399B-B5A3-42A3-B7D3-9BF896F67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09D4-9193-4148-8876-BB646971B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9E78B-67D5-40A1-B07E-153695243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F603-4494-455A-B610-363470ADE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4480-1F4A-4B62-9E2E-437FC332F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574B-F110-4499-A59D-42AD2FE45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E9FB-D34F-4E8B-95D0-3E657B49B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8303D-E39E-4443-8080-DE5DB6701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C52A-3D34-486C-A89B-A14C82601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0876D-DB90-4AA6-A369-B9F856155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A9BE11-57DF-4975-B106-361FC56F0F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wmf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8382000" cy="16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“La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Religione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senza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la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Scienza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è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cieca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, e la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Scienza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senza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la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Religione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 è </a:t>
            </a:r>
            <a:r>
              <a:rPr lang="en-US" sz="4000" dirty="0" err="1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zoppa</a:t>
            </a:r>
            <a:r>
              <a:rPr lang="en-US" sz="4000" dirty="0">
                <a:solidFill>
                  <a:srgbClr val="0000CC"/>
                </a:solidFill>
                <a:effectLst>
                  <a:outerShdw dist="12700" dir="2400000" algn="ctr" rotWithShape="0">
                    <a:schemeClr val="tx1"/>
                  </a:outerShdw>
                </a:effectLst>
                <a:latin typeface="Arial Black" pitchFamily="34" charset="0"/>
              </a:rPr>
              <a:t>.”</a:t>
            </a:r>
            <a:endParaRPr lang="en-US" sz="3600" dirty="0">
              <a:solidFill>
                <a:srgbClr val="0000CC"/>
              </a:solidFill>
              <a:effectLst>
                <a:outerShdw dist="127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933700" y="609600"/>
            <a:ext cx="3352800" cy="5873750"/>
            <a:chOff x="1848" y="384"/>
            <a:chExt cx="2112" cy="3700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848" y="3696"/>
              <a:ext cx="211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b="1">
                  <a:solidFill>
                    <a:schemeClr val="accent2"/>
                  </a:solidFill>
                  <a:effectLst>
                    <a:outerShdw blurRad="50800" dist="25400" dir="1200000" algn="tl">
                      <a:srgbClr val="000000"/>
                    </a:outerShdw>
                  </a:effectLst>
                  <a:latin typeface="Tahoma" pitchFamily="34" charset="0"/>
                </a:rPr>
                <a:t>Albert Einstein</a:t>
              </a:r>
            </a:p>
            <a:p>
              <a:pPr algn="ctr" eaLnBrk="0" hangingPunct="0">
                <a:lnSpc>
                  <a:spcPct val="75000"/>
                </a:lnSpc>
                <a:spcBef>
                  <a:spcPct val="5000"/>
                </a:spcBef>
              </a:pPr>
              <a:r>
                <a:rPr lang="en-US" sz="2000" b="1">
                  <a:solidFill>
                    <a:schemeClr val="accent2"/>
                  </a:solidFill>
                  <a:effectLst>
                    <a:outerShdw blurRad="50800" dist="25400" dir="1200000" algn="tl">
                      <a:srgbClr val="000000"/>
                    </a:outerShdw>
                  </a:effectLst>
                  <a:latin typeface="Tahoma" pitchFamily="34" charset="0"/>
                </a:rPr>
                <a:t>Fisico Tedesco</a:t>
              </a:r>
              <a:endParaRPr lang="en-US" sz="2000" b="1">
                <a:effectLst>
                  <a:outerShdw blurRad="50800" dist="25400" dir="12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14342" name="Picture 6" descr="Einstein"/>
            <p:cNvPicPr>
              <a:picLocks noChangeAspect="1" noChangeArrowheads="1"/>
            </p:cNvPicPr>
            <p:nvPr/>
          </p:nvPicPr>
          <p:blipFill>
            <a:blip r:embed="rId2"/>
            <a:srcRect l="6598" t="8022" r="6877" b="2139"/>
            <a:stretch>
              <a:fillRect/>
            </a:stretch>
          </p:blipFill>
          <p:spPr bwMode="auto">
            <a:xfrm>
              <a:off x="2038" y="384"/>
              <a:ext cx="1732" cy="2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WF50038"/>
          <p:cNvPicPr>
            <a:picLocks noChangeAspect="1" noChangeArrowheads="1"/>
          </p:cNvPicPr>
          <p:nvPr/>
        </p:nvPicPr>
        <p:blipFill>
          <a:blip r:embed="rId2"/>
          <a:srcRect l="2370" t="3114" r="7005" b="63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1" name="Picture 154" descr="astrona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7" t="33118" r="42160" b="35185"/>
          <a:stretch>
            <a:fillRect/>
          </a:stretch>
        </p:blipFill>
        <p:spPr bwMode="auto">
          <a:xfrm>
            <a:off x="304800" y="3352800"/>
            <a:ext cx="2057400" cy="3505200"/>
          </a:xfrm>
          <a:prstGeom prst="rect">
            <a:avLst/>
          </a:prstGeom>
          <a:noFill/>
        </p:spPr>
      </p:pic>
      <p:sp>
        <p:nvSpPr>
          <p:cNvPr id="15435" name="WordArt 75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44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Scienza</a:t>
            </a:r>
            <a:endParaRPr lang="en-US" sz="44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sp>
        <p:nvSpPr>
          <p:cNvPr id="15436" name="WordArt 76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7924800" cy="1981200"/>
          </a:xfrm>
          <a:prstGeom prst="rect">
            <a:avLst/>
          </a:prstGeom>
          <a:effectLst>
            <a:outerShdw blurRad="101600" dist="101600" dir="12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Ha portato un miglioramento</a:t>
            </a:r>
          </a:p>
          <a:p>
            <a:pPr algn="ctr"/>
            <a:r>
              <a:rPr lang="it-IT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delle condizioni materiali</a:t>
            </a:r>
          </a:p>
          <a:p>
            <a:pPr algn="ctr"/>
            <a:r>
              <a:rPr lang="it-IT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della vita umana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101600" dist="101600" dir="2400000" algn="ctr" rotWithShape="0">
                  <a:schemeClr val="tx1"/>
                </a:outerShdw>
              </a:effectLst>
              <a:latin typeface="Impact"/>
            </a:endParaRPr>
          </a:p>
        </p:txBody>
      </p:sp>
      <p:pic>
        <p:nvPicPr>
          <p:cNvPr id="11" name="Picture 10" descr="BUSI186D.w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11" y="4655576"/>
            <a:ext cx="2328489" cy="1675894"/>
          </a:xfrm>
          <a:prstGeom prst="rect">
            <a:avLst/>
          </a:prstGeom>
        </p:spPr>
      </p:pic>
      <p:pic>
        <p:nvPicPr>
          <p:cNvPr id="12" name="Picture 11" descr="HHGC084D.w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760" flipH="1">
            <a:off x="5793390" y="4794168"/>
            <a:ext cx="1662949" cy="1767878"/>
          </a:xfrm>
          <a:prstGeom prst="rect">
            <a:avLst/>
          </a:prstGeom>
        </p:spPr>
      </p:pic>
      <p:pic>
        <p:nvPicPr>
          <p:cNvPr id="13" name="Picture 12" descr="VIDCAM.w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3404" y="5635576"/>
            <a:ext cx="1180296" cy="868464"/>
          </a:xfrm>
          <a:prstGeom prst="rect">
            <a:avLst/>
          </a:prstGeom>
        </p:spPr>
      </p:pic>
      <p:pic>
        <p:nvPicPr>
          <p:cNvPr id="14" name="Picture 13" descr="STGC006D.wpg"/>
          <p:cNvPicPr>
            <a:picLocks noChangeAspect="1"/>
          </p:cNvPicPr>
          <p:nvPr/>
        </p:nvPicPr>
        <p:blipFill>
          <a:blip r:embed="rId7"/>
          <a:srcRect l="17802" t="6613"/>
          <a:stretch>
            <a:fillRect/>
          </a:stretch>
        </p:blipFill>
        <p:spPr>
          <a:xfrm>
            <a:off x="5216498" y="5477060"/>
            <a:ext cx="703698" cy="1076140"/>
          </a:xfrm>
          <a:prstGeom prst="rect">
            <a:avLst/>
          </a:prstGeom>
        </p:spPr>
      </p:pic>
      <p:sp>
        <p:nvSpPr>
          <p:cNvPr id="15438" name="WordArt 78"/>
          <p:cNvSpPr>
            <a:spLocks noChangeArrowheads="1" noChangeShapeType="1" noTextEdit="1"/>
          </p:cNvSpPr>
          <p:nvPr/>
        </p:nvSpPr>
        <p:spPr bwMode="auto">
          <a:xfrm>
            <a:off x="533400" y="5029200"/>
            <a:ext cx="8001000" cy="1257300"/>
          </a:xfrm>
          <a:prstGeom prst="rect">
            <a:avLst/>
          </a:prstGeom>
          <a:effectLst>
            <a:outerShdw blurRad="101600" dist="101600" dir="12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Non può risolvere la crisi</a:t>
            </a:r>
          </a:p>
          <a:p>
            <a:pPr algn="ctr"/>
            <a:r>
              <a:rPr lang="it-IT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delle relazioni umane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101600" dist="101600" dir="24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5" grpId="0"/>
      <p:bldP spid="15436" grpId="0"/>
      <p:bldP spid="154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uddh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0" y="3124200"/>
            <a:ext cx="1879600" cy="2057400"/>
          </a:xfrm>
          <a:prstGeom prst="rect">
            <a:avLst/>
          </a:prstGeom>
          <a:noFill/>
        </p:spPr>
      </p:pic>
      <p:pic>
        <p:nvPicPr>
          <p:cNvPr id="16387" name="Picture 3" descr="Jewish S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4175" y="2514600"/>
            <a:ext cx="2168525" cy="2438400"/>
          </a:xfrm>
          <a:prstGeom prst="rect">
            <a:avLst/>
          </a:prstGeom>
          <a:noFill/>
        </p:spPr>
      </p:pic>
      <p:pic>
        <p:nvPicPr>
          <p:cNvPr id="16388" name="Picture 4" descr="Hinduis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4876800"/>
            <a:ext cx="1676400" cy="1582738"/>
          </a:xfrm>
          <a:prstGeom prst="rect">
            <a:avLst/>
          </a:prstGeom>
          <a:noFill/>
        </p:spPr>
      </p:pic>
      <p:pic>
        <p:nvPicPr>
          <p:cNvPr id="16389" name="Picture 5" descr="Ta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19600"/>
            <a:ext cx="1979613" cy="2057400"/>
          </a:xfrm>
          <a:prstGeom prst="rect">
            <a:avLst/>
          </a:prstGeom>
          <a:noFill/>
        </p:spPr>
      </p:pic>
      <p:pic>
        <p:nvPicPr>
          <p:cNvPr id="16390" name="Picture 6" descr="Isla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900" y="3200400"/>
            <a:ext cx="1966913" cy="1990725"/>
          </a:xfrm>
          <a:prstGeom prst="rect">
            <a:avLst/>
          </a:prstGeom>
          <a:noFill/>
        </p:spPr>
      </p:pic>
      <p:pic>
        <p:nvPicPr>
          <p:cNvPr id="16391" name="Picture 7" descr="Religion-CRO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447800"/>
            <a:ext cx="1949450" cy="3200400"/>
          </a:xfrm>
          <a:prstGeom prst="rect">
            <a:avLst/>
          </a:prstGeom>
          <a:noFill/>
        </p:spPr>
      </p:pic>
      <p:pic>
        <p:nvPicPr>
          <p:cNvPr id="16392" name="Picture 8" descr="Confuciu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3581400"/>
            <a:ext cx="1822450" cy="2895600"/>
          </a:xfrm>
          <a:prstGeom prst="rect">
            <a:avLst/>
          </a:prstGeom>
          <a:noFill/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81000" y="4495800"/>
            <a:ext cx="8382000" cy="18288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it-IT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Non ha una completa comprensione</a:t>
            </a:r>
          </a:p>
          <a:p>
            <a:pPr algn="ctr">
              <a:lnSpc>
                <a:spcPts val="3800"/>
              </a:lnSpc>
            </a:pPr>
            <a:r>
              <a:rPr lang="it-IT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di come risolvere la crisi</a:t>
            </a:r>
          </a:p>
          <a:p>
            <a:pPr algn="ctr">
              <a:lnSpc>
                <a:spcPts val="3800"/>
              </a:lnSpc>
            </a:pPr>
            <a:r>
              <a:rPr lang="it-IT" sz="3600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nelle relazioni umane</a:t>
            </a:r>
            <a:endParaRPr lang="en-US" sz="3600" kern="1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01600" dist="101600" dir="24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143000" y="2635250"/>
            <a:ext cx="6858000" cy="125095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it-IT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9D9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Ha portato un miglioramento</a:t>
            </a:r>
          </a:p>
          <a:p>
            <a:pPr algn="ctr">
              <a:lnSpc>
                <a:spcPts val="3800"/>
              </a:lnSpc>
            </a:pPr>
            <a:r>
              <a:rPr lang="it-IT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9D9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nelle relazioni umane </a:t>
            </a:r>
            <a:endParaRPr lang="en-US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rgbClr val="D9D9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01600" dist="101600" dir="24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5600A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Religione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r - Kos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62175"/>
            <a:ext cx="5943600" cy="4619625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62400" y="3017838"/>
            <a:ext cx="3276600" cy="81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Guerra</a:t>
            </a:r>
            <a:endParaRPr lang="en-US" sz="60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990600" y="2209800"/>
            <a:ext cx="7086600" cy="4648200"/>
            <a:chOff x="914400" y="2209800"/>
            <a:chExt cx="7086600" cy="4648200"/>
          </a:xfrm>
        </p:grpSpPr>
        <p:pic>
          <p:nvPicPr>
            <p:cNvPr id="15" name="Picture 4" descr="B:\crime - top_suspect_school.jpg"/>
            <p:cNvPicPr>
              <a:picLocks noChangeAspect="1" noChangeArrowheads="1"/>
            </p:cNvPicPr>
            <p:nvPr/>
          </p:nvPicPr>
          <p:blipFill>
            <a:blip r:embed="rId3"/>
            <a:srcRect l="986" t="1015" r="52722" b="2062"/>
            <a:stretch>
              <a:fillRect/>
            </a:stretch>
          </p:blipFill>
          <p:spPr bwMode="auto">
            <a:xfrm>
              <a:off x="914400" y="2209801"/>
              <a:ext cx="3657600" cy="4648199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6" name="Picture 15" descr="9-11-pic1.jpg"/>
            <p:cNvPicPr>
              <a:picLocks noChangeAspect="1"/>
            </p:cNvPicPr>
            <p:nvPr/>
          </p:nvPicPr>
          <p:blipFill>
            <a:blip r:embed="rId4"/>
            <a:srcRect l="16083" t="3672" r="11608" b="3536"/>
            <a:stretch>
              <a:fillRect/>
            </a:stretch>
          </p:blipFill>
          <p:spPr>
            <a:xfrm>
              <a:off x="4572000" y="2209800"/>
              <a:ext cx="3429000" cy="4648200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90600" y="59436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4800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Crimine</a:t>
            </a:r>
            <a:r>
              <a:rPr lang="en-US" sz="4800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 e </a:t>
            </a:r>
            <a:r>
              <a:rPr lang="en-US" sz="4800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Terrorismo</a:t>
            </a:r>
            <a:endParaRPr lang="en-US" sz="4800" spc="-1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27000" dir="12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8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485" name="Picture 5" descr="War - kosovo_t1"/>
          <p:cNvPicPr>
            <a:picLocks noChangeAspect="1" noChangeArrowheads="1"/>
          </p:cNvPicPr>
          <p:nvPr/>
        </p:nvPicPr>
        <p:blipFill>
          <a:blip r:embed="rId4"/>
          <a:srcRect l="1476" t="4349" r="4398" b="2174"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7400" y="5743575"/>
            <a:ext cx="4876800" cy="10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Discriminazione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Etnica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 e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Razziale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27000" dir="12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0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1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057400" y="609600"/>
            <a:ext cx="5029200" cy="6248399"/>
            <a:chOff x="1248" y="384"/>
            <a:chExt cx="3168" cy="3936"/>
          </a:xfrm>
        </p:grpSpPr>
        <p:pic>
          <p:nvPicPr>
            <p:cNvPr id="21510" name="Picture 6" descr="img015"/>
            <p:cNvPicPr>
              <a:picLocks noChangeAspect="1" noChangeArrowheads="1"/>
            </p:cNvPicPr>
            <p:nvPr/>
          </p:nvPicPr>
          <p:blipFill>
            <a:blip r:embed="rId5"/>
            <a:srcRect l="60309" t="29053" r="7352" b="16711"/>
            <a:stretch>
              <a:fillRect/>
            </a:stretch>
          </p:blipFill>
          <p:spPr bwMode="auto">
            <a:xfrm>
              <a:off x="1248" y="384"/>
              <a:ext cx="3168" cy="3936"/>
            </a:xfrm>
            <a:prstGeom prst="rect">
              <a:avLst/>
            </a:prstGeom>
            <a:noFill/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248" y="3744"/>
              <a:ext cx="31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4000" spc="-15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215900" dist="127000" dir="1200000" algn="tl">
                      <a:schemeClr val="tx1"/>
                    </a:outerShdw>
                  </a:effectLst>
                  <a:latin typeface="Arial Black" pitchFamily="34" charset="0"/>
                </a:rPr>
                <a:t>Fame e </a:t>
              </a:r>
              <a:r>
                <a:rPr lang="en-US" sz="4000" spc="-150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215900" dist="127000" dir="1200000" algn="tl">
                      <a:schemeClr val="tx1"/>
                    </a:outerShdw>
                  </a:effectLst>
                  <a:latin typeface="Arial Black" pitchFamily="34" charset="0"/>
                </a:rPr>
                <a:t>Povertà</a:t>
              </a:r>
              <a:endParaRPr lang="en-US" sz="4000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15900" dist="127000" dir="1200000" algn="tl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209800" y="2376487"/>
            <a:ext cx="4800600" cy="4481513"/>
            <a:chOff x="1392" y="1497"/>
            <a:chExt cx="3024" cy="2823"/>
          </a:xfrm>
        </p:grpSpPr>
        <p:grpSp>
          <p:nvGrpSpPr>
            <p:cNvPr id="22535" name="Group 7"/>
            <p:cNvGrpSpPr>
              <a:grpSpLocks/>
            </p:cNvGrpSpPr>
            <p:nvPr/>
          </p:nvGrpSpPr>
          <p:grpSpPr bwMode="auto">
            <a:xfrm>
              <a:off x="1392" y="1497"/>
              <a:ext cx="3024" cy="2823"/>
              <a:chOff x="1392" y="1497"/>
              <a:chExt cx="3024" cy="2823"/>
            </a:xfrm>
          </p:grpSpPr>
          <p:pic>
            <p:nvPicPr>
              <p:cNvPr id="22536" name="Picture 8" descr="E:\ELEONORE\CLIPART\UP-Hunger Within\Child-Family Breakdown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2226" y="2527"/>
                <a:ext cx="1165" cy="1793"/>
              </a:xfrm>
              <a:prstGeom prst="rect">
                <a:avLst/>
              </a:prstGeom>
              <a:noFill/>
            </p:spPr>
          </p:pic>
          <p:pic>
            <p:nvPicPr>
              <p:cNvPr id="22537" name="Picture 9" descr="E:\ELEONORE\CLIPART\UP-Hunger Within\Husband-Family Breakdown.gif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3296" y="1497"/>
                <a:ext cx="1120" cy="2823"/>
              </a:xfrm>
              <a:prstGeom prst="rect">
                <a:avLst/>
              </a:prstGeom>
              <a:noFill/>
            </p:spPr>
          </p:pic>
          <p:pic>
            <p:nvPicPr>
              <p:cNvPr id="22538" name="Picture 10" descr="E:\ELEONORE\CLIPART\UP-Hunger Within\Wife-Family Breakdown.gif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30000"/>
              </a:blip>
              <a:srcRect/>
              <a:stretch>
                <a:fillRect/>
              </a:stretch>
            </p:blipFill>
            <p:spPr bwMode="auto">
              <a:xfrm>
                <a:off x="1392" y="1762"/>
                <a:ext cx="804" cy="2558"/>
              </a:xfrm>
              <a:prstGeom prst="rect">
                <a:avLst/>
              </a:prstGeom>
              <a:noFill/>
            </p:spPr>
          </p:pic>
        </p:grp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824" y="3888"/>
              <a:ext cx="2112" cy="3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63500" dist="127000" dir="1200000" algn="tl">
                      <a:schemeClr val="tx1"/>
                    </a:outerShdw>
                  </a:effectLst>
                  <a:latin typeface="Arial Black" pitchFamily="34" charset="0"/>
                </a:rPr>
                <a:t>Crisi</a:t>
              </a:r>
              <a:r>
                <a:rPr lang="en-US" sz="32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63500" dist="127000" dir="1200000" algn="tl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2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63500" dist="127000" dir="1200000" algn="tl">
                      <a:schemeClr val="tx1"/>
                    </a:outerShdw>
                  </a:effectLst>
                  <a:latin typeface="Arial Black" pitchFamily="34" charset="0"/>
                </a:rPr>
                <a:t>Familiari</a:t>
              </a:r>
              <a:endPara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0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1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2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3562" name="Picture 10" descr="AIDSGRP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762125"/>
            <a:ext cx="7035800" cy="5116513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09800" y="5346700"/>
            <a:ext cx="3886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127000" dir="108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chemeClr val="bg1"/>
              </a:solidFill>
              <a:effectLst>
                <a:outerShdw blurRad="63500" dist="177800" dir="1200000" algn="tl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77800" dir="1200000" algn="tl">
                    <a:schemeClr val="tx1"/>
                  </a:outerShdw>
                </a:effectLst>
                <a:latin typeface="Arial Black" pitchFamily="34" charset="0"/>
              </a:rPr>
              <a:t>Immoralità</a:t>
            </a:r>
            <a:endParaRPr lang="en-US" sz="44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77800" dir="1200000" algn="tl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77800" dir="1200000" algn="tl">
                    <a:schemeClr val="tx1"/>
                  </a:outerShdw>
                </a:effectLst>
                <a:latin typeface="Arial Black" pitchFamily="34" charset="0"/>
              </a:rPr>
              <a:t>Sessuale</a:t>
            </a:r>
            <a:endParaRPr lang="en-US" sz="44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77800" dir="12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2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3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4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5" name="Picture 11" descr="S:\Graphics\Clipart\ISSUES\AIDSGRPH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838200" y="2349500"/>
            <a:ext cx="7467600" cy="4127500"/>
            <a:chOff x="528" y="1480"/>
            <a:chExt cx="4704" cy="2600"/>
          </a:xfrm>
        </p:grpSpPr>
        <p:pic>
          <p:nvPicPr>
            <p:cNvPr id="24588" name="Picture 12" descr="G:\Graphics\Clipart\ISSUES\NARCOTIC.w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94" y="1480"/>
              <a:ext cx="2171" cy="2120"/>
            </a:xfrm>
            <a:prstGeom prst="rect">
              <a:avLst/>
            </a:prstGeom>
            <a:noFill/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528" y="3638"/>
              <a:ext cx="47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Droga</a:t>
              </a:r>
              <a:r>
                <a:rPr lang="en-US" sz="4000" dirty="0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e </a:t>
              </a:r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abuso</a:t>
              </a:r>
              <a:r>
                <a:rPr lang="en-US" sz="4000" dirty="0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dell’alcool</a:t>
              </a:r>
              <a:endParaRPr lang="en-US" sz="4000" dirty="0">
                <a:ln w="31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chemeClr val="bg1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8778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Benvenuti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S:\Graphics\Clipart\ISSUES\AIDSGRPH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Graphics\Clipart\ISSUES\NARCOTIC.wpg"/>
          <p:cNvPicPr>
            <a:picLocks noChangeAspect="1" noChangeArrowheads="1"/>
          </p:cNvPicPr>
          <p:nvPr/>
        </p:nvPicPr>
        <p:blipFill>
          <a:blip r:embed="rId7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2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3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4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5612" name="Picture 12" descr="Polluti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7593" r="18182" b="18518"/>
          <a:stretch>
            <a:fillRect/>
          </a:stretch>
        </p:blipFill>
        <p:spPr bwMode="auto">
          <a:xfrm>
            <a:off x="1219200" y="1184275"/>
            <a:ext cx="6629400" cy="5445125"/>
          </a:xfrm>
          <a:prstGeom prst="rect">
            <a:avLst/>
          </a:prstGeom>
          <a:noFill/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 rot="-1121472">
            <a:off x="1447800" y="4191000"/>
            <a:ext cx="6705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8800" dirty="0" err="1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Inqu</a:t>
            </a:r>
            <a:r>
              <a:rPr lang="en-US" sz="8800" dirty="0" err="1">
                <a:ln w="28575">
                  <a:solidFill>
                    <a:schemeClr val="tx1"/>
                  </a:solidFill>
                </a:ln>
                <a:solidFill>
                  <a:srgbClr val="DDDDD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inam</a:t>
            </a:r>
            <a:r>
              <a:rPr lang="en-US" sz="8800" dirty="0" err="1"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ento</a:t>
            </a:r>
            <a:endParaRPr lang="en-US" sz="8800" dirty="0"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Rottura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delle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Relazioni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Umane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 descr="S:\Graphics\Clipart\ISSUES\AIDSGRPH.w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16" name="Picture 2" descr="B:\War - Kosov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7" name="Picture 3" descr="B:\crime - top_suspect_school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8" name="Picture 4" descr="B:\War - kosovo_t1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Graphics\Clipart\ISSUES\NARCOTIC.wpg"/>
          <p:cNvPicPr>
            <a:picLocks noChangeAspect="1" noChangeArrowheads="1"/>
          </p:cNvPicPr>
          <p:nvPr/>
        </p:nvPicPr>
        <p:blipFill>
          <a:blip r:embed="rId7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1" name="Picture 3" descr="C:\Clipart\Pollution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8182" t="17593" r="18182" b="18518"/>
          <a:stretch>
            <a:fillRect/>
          </a:stretch>
        </p:blipFill>
        <p:spPr bwMode="auto">
          <a:xfrm>
            <a:off x="76200" y="1905000"/>
            <a:ext cx="2895600" cy="2376487"/>
          </a:xfrm>
          <a:prstGeom prst="rect">
            <a:avLst/>
          </a:prstGeom>
          <a:noFill/>
        </p:spPr>
      </p:pic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3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4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5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267200" y="2133600"/>
            <a:ext cx="533400" cy="914400"/>
          </a:xfrm>
          <a:prstGeom prst="up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DDDDDD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Ignoranza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della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Verità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Interiore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CC">
                      <a:gamma/>
                      <a:shade val="46275"/>
                      <a:invGamma/>
                    </a:srgbClr>
                  </a:gs>
                  <a:gs pos="50000">
                    <a:srgbClr val="0000CC"/>
                  </a:gs>
                  <a:gs pos="100000">
                    <a:srgbClr val="00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219200" y="304800"/>
            <a:ext cx="6705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Rottura delle Relazioni Umane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00CE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09600" y="202565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Comprendere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 la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Verità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" y="31242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100A2"/>
                </a:solidFill>
                <a:latin typeface="Arial Black" pitchFamily="34" charset="0"/>
              </a:rPr>
              <a:t>Trasformazione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100A2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100A2"/>
                </a:solidFill>
                <a:latin typeface="Arial Black" pitchFamily="34" charset="0"/>
              </a:rPr>
              <a:t>Personale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5100A2"/>
              </a:solidFill>
              <a:latin typeface="Arial Black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Vera Relazione con gli Altri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5486400"/>
            <a:ext cx="6858000" cy="112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Trasformazione della Società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19100" y="577850"/>
            <a:ext cx="830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pPr algn="ctr"/>
            <a:r>
              <a:rPr lang="it-IT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Impact" pitchFamily="34" charset="0"/>
              </a:rPr>
              <a:t>Il Bisogno per una</a:t>
            </a:r>
          </a:p>
          <a:p>
            <a:pPr algn="ctr"/>
            <a:r>
              <a:rPr lang="it-IT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Impact" pitchFamily="34" charset="0"/>
              </a:rPr>
              <a:t>Nuova Comprensione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atin typeface="Impact" pitchFamily="34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419600" y="2819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66FFFF"/>
              </a:gs>
              <a:gs pos="100000">
                <a:srgbClr val="FFFFCC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419600" y="3886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FFCC"/>
              </a:gs>
              <a:gs pos="100000">
                <a:srgbClr val="0000CC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419600" y="5029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0000FF"/>
              </a:gs>
              <a:gs pos="100000">
                <a:srgbClr val="CC0099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/>
      <p:bldP spid="27655" grpId="0" animBg="1"/>
      <p:bldP spid="27656" grpId="0" animBg="1"/>
      <p:bldP spid="276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2514600" y="2590800"/>
            <a:ext cx="6553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Esistenza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Dio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828800" y="3276600"/>
            <a:ext cx="6553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dirty="0">
              <a:ln w="3175">
                <a:solidFill>
                  <a:schemeClr val="tx1"/>
                </a:solidFill>
              </a:ln>
              <a:solidFill>
                <a:srgbClr val="660033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latin typeface="Arial Black" pitchFamily="34" charset="0"/>
              </a:rPr>
              <a:t>Scopo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latin typeface="Arial Black" pitchFamily="34" charset="0"/>
              </a:rPr>
              <a:t>della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latin typeface="Arial Black" pitchFamily="34" charset="0"/>
              </a:rPr>
              <a:t> Vita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4038600"/>
            <a:ext cx="6781800" cy="9144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rgbClr val="6600CC"/>
              </a:gs>
              <a:gs pos="100000">
                <a:srgbClr val="9966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Origine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del Male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52400" y="4876800"/>
            <a:ext cx="6553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</a:pPr>
            <a:endParaRPr lang="en-US" sz="100" b="1" dirty="0" smtClean="0">
              <a:ln w="3175">
                <a:solidFill>
                  <a:schemeClr val="tx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15000"/>
              </a:lnSpc>
            </a:pPr>
            <a:r>
              <a:rPr lang="en-US" sz="4400" b="1" dirty="0" smtClean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Meta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della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Storia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0813" y="16002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Risposte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alle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Domande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Basilari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della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Vita</a:t>
            </a:r>
            <a:endParaRPr lang="en-US" sz="40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950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b="1" dirty="0" smtClean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Il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Bisogno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per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nuova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EspressiOne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Di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VeritÀ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76200" y="5638800"/>
            <a:ext cx="8991600" cy="914400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</a:pP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Esistenza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dopo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 la </a:t>
            </a:r>
            <a:r>
              <a:rPr lang="en-US" sz="4400" b="1" dirty="0" err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latin typeface="Arial Black" pitchFamily="34" charset="0"/>
              </a:rPr>
              <a:t>Morte</a:t>
            </a:r>
            <a:endParaRPr lang="en-US" sz="4400" b="1" dirty="0">
              <a:ln w="3175">
                <a:solidFill>
                  <a:schemeClr val="tx1"/>
                </a:solidFill>
              </a:ln>
              <a:solidFill>
                <a:srgbClr val="500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4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nimBg="1" autoUpdateAnimBg="0"/>
      <p:bldP spid="28676" grpId="0" animBg="1" autoUpdateAnimBg="0"/>
      <p:bldP spid="28677" grpId="0" animBg="1" autoUpdateAnimBg="0"/>
      <p:bldP spid="28678" grpId="0" autoUpdateAnimBg="0"/>
      <p:bldP spid="28679" grpId="0" animBg="1" autoUpdateAnimBg="0"/>
      <p:bldP spid="2868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228600" y="4876800"/>
            <a:ext cx="9601200" cy="1905000"/>
            <a:chOff x="-144" y="3024"/>
            <a:chExt cx="6048" cy="1200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-144" y="3024"/>
              <a:ext cx="6048" cy="12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50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0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420" y="3168"/>
              <a:ext cx="4920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3600"/>
                </a:lnSpc>
              </a:pP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Risolvere</a:t>
              </a:r>
              <a:r>
                <a:rPr lang="en-US" sz="3800" spc="-3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spc="-3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i</a:t>
              </a:r>
              <a:r>
                <a:rPr lang="en-US" sz="3800" spc="-3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Conflitti</a:t>
              </a:r>
              <a:endParaRPr lang="en-US" sz="38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ts val="3600"/>
                </a:lnSpc>
              </a:pP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fra</a:t>
              </a:r>
              <a:r>
                <a:rPr lang="en-US" sz="3800" spc="-3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le</a:t>
              </a:r>
              <a:r>
                <a:rPr lang="en-US" sz="3800" spc="-3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Ideologie</a:t>
              </a:r>
              <a:endParaRPr lang="en-US" sz="38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ts val="3600"/>
                </a:lnSpc>
              </a:pP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Spiritualiste</a:t>
              </a:r>
              <a:r>
                <a:rPr lang="en-US" sz="3800" spc="-300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e </a:t>
              </a:r>
              <a:r>
                <a:rPr lang="en-US" sz="3800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Materialiste</a:t>
              </a:r>
              <a:endParaRPr lang="en-US" sz="38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04800" y="4038600"/>
            <a:ext cx="85344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Spiegazione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delle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Scritture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0813" y="2819400"/>
            <a:ext cx="6554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Armonizzare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le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Religioni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	 e le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Filosofie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0813" y="16002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Risposte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alle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Domande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Basilari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della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Vita</a:t>
            </a:r>
            <a:endParaRPr lang="en-US" sz="40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950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b="1" dirty="0" smtClean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Il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Bisogno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per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nuova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EspressiOne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Di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VeritÀ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0813" y="4038600"/>
            <a:ext cx="80787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3300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Armonizzare</a:t>
            </a:r>
            <a:r>
              <a:rPr lang="en-US" sz="4400" dirty="0">
                <a:solidFill>
                  <a:srgbClr val="003300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Religioni</a:t>
            </a:r>
            <a:r>
              <a:rPr lang="en-US" sz="4400" dirty="0">
                <a:solidFill>
                  <a:srgbClr val="003300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e </a:t>
            </a:r>
            <a:r>
              <a:rPr lang="en-US" sz="4400" dirty="0" err="1" smtClean="0">
                <a:solidFill>
                  <a:srgbClr val="003300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Scienza</a:t>
            </a:r>
            <a:endParaRPr lang="en-US" sz="4400" dirty="0">
              <a:solidFill>
                <a:srgbClr val="003300"/>
              </a:solidFill>
              <a:effectLst>
                <a:outerShdw blurRad="50800"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4648200"/>
            <a:ext cx="5151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Unità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della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Famiglia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0813" y="5540375"/>
            <a:ext cx="8231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FFCCFF"/>
              </a:buClr>
              <a:buFont typeface="Wingdings" pitchFamily="2" charset="2"/>
              <a:buChar char="Ø"/>
            </a:pP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Armonizzare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 le </a:t>
            </a: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Razze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,  le </a:t>
            </a: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Nazioni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 	 e le Culture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0813" y="16002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Risposte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alle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Domande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Basilari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latin typeface="Impact" pitchFamily="34" charset="0"/>
              </a:rPr>
              <a:t>della</a:t>
            </a:r>
            <a:r>
              <a:rPr lang="en-US" sz="4400" dirty="0">
                <a:solidFill>
                  <a:srgbClr val="660066"/>
                </a:solidFill>
                <a:latin typeface="Impact" pitchFamily="34" charset="0"/>
              </a:rPr>
              <a:t> Vita</a:t>
            </a:r>
            <a:endParaRPr lang="en-US" sz="40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0813" y="2819400"/>
            <a:ext cx="6554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Armonizzare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le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Religioni</a:t>
            </a:r>
            <a:r>
              <a:rPr lang="en-US" sz="4400" dirty="0">
                <a:solidFill>
                  <a:srgbClr val="0000CC"/>
                </a:solidFill>
                <a:latin typeface="Impact" pitchFamily="34" charset="0"/>
              </a:rPr>
              <a:t> 	 e le </a:t>
            </a:r>
            <a:r>
              <a:rPr lang="en-US" sz="4400" dirty="0" err="1">
                <a:solidFill>
                  <a:srgbClr val="0000CC"/>
                </a:solidFill>
                <a:latin typeface="Impact" pitchFamily="34" charset="0"/>
              </a:rPr>
              <a:t>Filosofie</a:t>
            </a:r>
            <a:endParaRPr lang="en-US" sz="44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950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10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b="1" dirty="0" smtClean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Il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Bisogno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per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una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nuova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EspressiOne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Di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VeritÀ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5C00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9971" y="542925"/>
            <a:ext cx="8212974" cy="5672804"/>
            <a:chOff x="459971" y="542925"/>
            <a:chExt cx="8212974" cy="5672804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604058" y="542925"/>
              <a:ext cx="7924800" cy="320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Una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cosa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è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certa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: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gli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esseri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umani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non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possono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migliorare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aumentando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le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leggi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e le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regole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….. La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conoscenza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delle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cose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non è la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stessa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cosa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come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conoscerne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il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significato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,… le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leggi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non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sono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morali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…. </a:t>
              </a: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371600" y="5181600"/>
              <a:ext cx="6400800" cy="10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00000" algn="ctr" rotWithShape="0">
                <a:schemeClr val="tx1">
                  <a:alpha val="94000"/>
                </a:scheme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b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Hans </a:t>
              </a:r>
              <a:r>
                <a:rPr lang="en-US" b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Küng: </a:t>
              </a:r>
              <a:r>
                <a:rPr lang="en-US" b="1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Sociologo</a:t>
              </a:r>
              <a:r>
                <a:rPr lang="en-US" b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Tedesco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b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La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Responsabilit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  <a:cs typeface="Arial" charset="0"/>
                </a:rPr>
                <a:t>à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Globale</a:t>
              </a:r>
              <a:r>
                <a:rPr lang="en-US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: </a:t>
              </a:r>
              <a:r>
                <a:rPr lang="en-US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Una</a:t>
              </a:r>
              <a:r>
                <a:rPr lang="en-US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Ricetta</a:t>
              </a:r>
              <a:r>
                <a:rPr lang="en-US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per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una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Nuova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Ética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 </a:t>
              </a:r>
              <a:r>
                <a:rPr lang="en-US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Mondiale</a:t>
              </a: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, </a:t>
              </a:r>
              <a:r>
                <a:rPr lang="en-US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1991</a:t>
              </a:r>
              <a:endParaRPr lang="en-US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459971" y="3851275"/>
              <a:ext cx="8212974" cy="98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Cos’è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l’ordine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mondiale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senza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 [un]’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ética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per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l’intera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umanità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…?”</a:t>
              </a:r>
              <a:endParaRPr lang="en-US" sz="3400" dirty="0">
                <a:ln w="3175">
                  <a:solidFill>
                    <a:schemeClr val="bg1"/>
                  </a:solidFill>
                </a:ln>
                <a:solidFill>
                  <a:srgbClr val="000066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447800" y="228600"/>
            <a:ext cx="626745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38100" dist="50800" dir="12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Gli</a:t>
            </a:r>
            <a:r>
              <a:rPr lang="en-US" sz="3600" dirty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Insegnamenti</a:t>
            </a:r>
            <a:r>
              <a:rPr lang="en-US" sz="360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del</a:t>
            </a:r>
            <a:endParaRPr lang="en-US" sz="3600" dirty="0">
              <a:ln w="31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8900" dist="50800" dir="10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 w="3175">
                  <a:noFill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3050" y="1981200"/>
            <a:ext cx="6076950" cy="4391025"/>
            <a:chOff x="1638300" y="2133600"/>
            <a:chExt cx="6076950" cy="4391025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638300" y="2133600"/>
              <a:ext cx="6076950" cy="4210050"/>
              <a:chOff x="0" y="1056"/>
              <a:chExt cx="2016" cy="1425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056"/>
                <a:ext cx="2016" cy="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 rot="-67253">
                <a:off x="606" y="1160"/>
                <a:ext cx="6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ld English"/>
                </a:endParaRPr>
              </a:p>
            </p:txBody>
          </p:sp>
        </p:grp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 rot="83726">
              <a:off x="3733800" y="4113213"/>
              <a:ext cx="3276600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Unificazione</a:t>
              </a:r>
            </a:p>
          </p:txBody>
        </p: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 rot="77332">
              <a:off x="2820988" y="2592388"/>
              <a:ext cx="2968625" cy="727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006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Il Principio</a:t>
              </a:r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 rot="77332">
              <a:off x="4114800" y="3429000"/>
              <a:ext cx="12954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5593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dell'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5400000" flipH="1" flipV="1">
              <a:off x="4149726" y="5837237"/>
              <a:ext cx="958850" cy="415925"/>
            </a:xfrm>
            <a:prstGeom prst="wave">
              <a:avLst>
                <a:gd name="adj1" fmla="val 13005"/>
                <a:gd name="adj2" fmla="val 0"/>
              </a:avLst>
            </a:prstGeom>
            <a:gradFill rotWithShape="0">
              <a:gsLst>
                <a:gs pos="0">
                  <a:srgbClr val="B2B2B2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 rot="10797128" flipH="1" flipV="1">
            <a:off x="265113" y="44942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A50021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Vita dopo la Morte</a:t>
            </a:r>
            <a:endParaRPr lang="en-US" sz="4400">
              <a:solidFill>
                <a:srgbClr val="FF00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 rot="10796790" flipH="1" flipV="1">
            <a:off x="665163" y="3424238"/>
            <a:ext cx="7812087" cy="992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80008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Scopo della Vita Umana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10797412" flipH="1" flipV="1">
            <a:off x="1122363" y="2478088"/>
            <a:ext cx="6897687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Natura</a:t>
            </a:r>
            <a:r>
              <a:rPr lang="en-US" sz="4400" dirty="0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</a:t>
            </a:r>
            <a:r>
              <a:rPr lang="en-US" sz="4400" dirty="0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Dio</a:t>
            </a:r>
            <a:endParaRPr lang="en-US" sz="4400" dirty="0">
              <a:solidFill>
                <a:srgbClr val="FF00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10797387" flipH="1" flipV="1">
            <a:off x="-1588" y="5486400"/>
            <a:ext cx="9144001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e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Storia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5380979">
            <a:off x="4304507" y="1807368"/>
            <a:ext cx="533400" cy="423863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  <p:bldP spid="338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4"/>
          <p:cNvSpPr>
            <a:spLocks noChangeArrowheads="1"/>
          </p:cNvSpPr>
          <p:nvPr/>
        </p:nvSpPr>
        <p:spPr bwMode="auto">
          <a:xfrm rot="10797128" flipH="1" flipV="1">
            <a:off x="265113" y="44942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A50021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Vita dopo la Morte</a:t>
            </a:r>
            <a:endParaRPr lang="en-US" sz="4400">
              <a:solidFill>
                <a:srgbClr val="FF00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 rot="10796790" flipH="1" flipV="1">
            <a:off x="665163" y="3424238"/>
            <a:ext cx="7812087" cy="992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80008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Scopo della Vita Umana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0797412" flipH="1" flipV="1">
            <a:off x="1122363" y="2478088"/>
            <a:ext cx="6897687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Natura</a:t>
            </a:r>
            <a:r>
              <a:rPr lang="en-US" sz="4400" dirty="0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</a:t>
            </a:r>
            <a:r>
              <a:rPr lang="en-US" sz="4400" dirty="0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Dio</a:t>
            </a:r>
            <a:endParaRPr lang="en-US" sz="4400" dirty="0">
              <a:solidFill>
                <a:srgbClr val="FF00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10797387" flipH="1" flipV="1">
            <a:off x="-1588" y="5486400"/>
            <a:ext cx="9144001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e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Storia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 rot="5380979">
            <a:off x="4306094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 rot="-819541">
            <a:off x="1112006" y="2006575"/>
            <a:ext cx="8892167" cy="406707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9149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it-IT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Le domande </a:t>
            </a:r>
          </a:p>
          <a:p>
            <a:pPr algn="ctr"/>
            <a:r>
              <a:rPr lang="it-IT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fondamentali</a:t>
            </a:r>
          </a:p>
          <a:p>
            <a:pPr algn="ctr"/>
            <a:r>
              <a:rPr lang="it-IT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della Vita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162800" cy="5181600"/>
          </a:xfrm>
          <a:noFill/>
          <a:ln/>
        </p:spPr>
        <p:txBody>
          <a:bodyPr/>
          <a:lstStyle/>
          <a:p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Il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Bisogno</a:t>
            </a: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INTERiore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Oval 3"/>
          <p:cNvSpPr>
            <a:spLocks noChangeArrowheads="1"/>
          </p:cNvSpPr>
          <p:nvPr/>
        </p:nvSpPr>
        <p:spPr bwMode="auto">
          <a:xfrm rot="10797128" flipH="1" flipV="1">
            <a:off x="266700" y="4494213"/>
            <a:ext cx="8610600" cy="914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99FF"/>
                </a:solidFill>
                <a:latin typeface="Arial Black" pitchFamily="34" charset="0"/>
              </a:rPr>
              <a:t>Vita dopo la Morte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10796790" flipH="1" flipV="1">
            <a:off x="666750" y="3424238"/>
            <a:ext cx="7812088" cy="992187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Scopo della Vita Umana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 rot="10797412" flipH="1" flipV="1">
            <a:off x="1123950" y="2478088"/>
            <a:ext cx="6897688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99FF"/>
                </a:solidFill>
                <a:latin typeface="Arial Black" pitchFamily="34" charset="0"/>
              </a:rPr>
              <a:t>Natura di Dio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 rot="10797387" flipH="1" flipV="1">
            <a:off x="0" y="5486400"/>
            <a:ext cx="9144000" cy="990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Scopo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e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Direzione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della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Storia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5380979">
            <a:off x="4306094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-228600" y="2606675"/>
            <a:ext cx="86868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it-IT" sz="60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Risponde ai problemi</a:t>
            </a:r>
          </a:p>
          <a:p>
            <a:pPr algn="ctr"/>
            <a:r>
              <a:rPr lang="it-IT" sz="60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fondamentali di oggi</a:t>
            </a:r>
            <a:endParaRPr lang="en-US" sz="60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Nuove Prospettive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1365250"/>
            <a:ext cx="8151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1</a:t>
            </a:r>
            <a:r>
              <a:rPr lang="en-US" sz="4800" b="1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800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Il Principio </a:t>
            </a:r>
            <a:r>
              <a:rPr lang="en-US" sz="4800" dirty="0" err="1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della</a:t>
            </a:r>
            <a:r>
              <a:rPr lang="en-US" sz="4800" dirty="0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effectLst>
                  <a:outerShdw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Creazione</a:t>
            </a:r>
            <a:endParaRPr lang="en-US" sz="4800" dirty="0">
              <a:solidFill>
                <a:srgbClr val="000099"/>
              </a:solidFill>
              <a:effectLst>
                <a:outerShdw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2209800"/>
            <a:ext cx="5495030" cy="5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2400000" algn="ctr" rotWithShape="0">
              <a:srgbClr val="000099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L’Ideale</a:t>
            </a:r>
            <a:r>
              <a:rPr lang="en-US" sz="40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Originale</a:t>
            </a:r>
            <a:endParaRPr lang="en-US" sz="4000" dirty="0">
              <a:ln w="3175">
                <a:solidFill>
                  <a:srgbClr val="000099"/>
                </a:solidFill>
              </a:ln>
              <a:solidFill>
                <a:srgbClr val="CCFFFF"/>
              </a:solidFill>
              <a:effectLst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3146425"/>
            <a:ext cx="853440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54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Arial Black" pitchFamily="34" charset="0"/>
              </a:rPr>
              <a:t>2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Arial Black" pitchFamily="34" charset="0"/>
              </a:rPr>
              <a:t>. 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La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Causa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 del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Conflitto</a:t>
            </a:r>
            <a:r>
              <a:rPr lang="en-US" sz="4800" dirty="0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6350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Umano</a:t>
            </a:r>
            <a:endParaRPr lang="en-US" sz="4800" dirty="0">
              <a:ln w="6350">
                <a:solidFill>
                  <a:schemeClr val="bg1"/>
                </a:solidFill>
              </a:ln>
              <a:solidFill>
                <a:srgbClr val="580058"/>
              </a:solidFill>
              <a:latin typeface="Impact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3779838"/>
            <a:ext cx="558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L’Origine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 del Male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143000" y="5472113"/>
            <a:ext cx="6781800" cy="11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Restaurazione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	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dell’Ideale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Originale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838200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3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.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Il Principio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di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Restaurazione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3A0074"/>
                </a:solidFill>
                <a:effectLst>
                  <a:outerShdw blurRad="38100" dist="50800" dir="2400000" algn="ctr" rotWithShape="0">
                    <a:schemeClr val="bg1"/>
                  </a:outerShdw>
                </a:effectLst>
                <a:latin typeface="Impact" pitchFamily="34" charset="0"/>
              </a:rPr>
              <a:t>  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Il Principio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Haettenschweiler" pitchFamily="34" charset="0"/>
              </a:rPr>
              <a:t>dell'Unificazione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slow" advClick="0" advTm="2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30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Federazione delle Famiglie per</a:t>
            </a:r>
          </a:p>
          <a:p>
            <a:pPr algn="ctr"/>
            <a:r>
              <a:rPr lang="it-IT" sz="20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l'Unità e la Pace nel Mondo</a:t>
            </a:r>
            <a:endParaRPr lang="en-US" sz="2000" kern="1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40963" name="Picture 3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371600" y="2082225"/>
            <a:ext cx="638175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Per maggiori informazioni visita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9982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www.unificazione.it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39126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186826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29497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ciacciarelli@gmail.com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40165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2616369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Presentazione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diapositive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create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rgbClr val="FFFFCC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rgbClr val="FFFF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371600"/>
          </a:xfrm>
          <a:noFill/>
          <a:ln/>
        </p:spPr>
        <p:txBody>
          <a:bodyPr/>
          <a:lstStyle/>
          <a:p>
            <a:r>
              <a:rPr lang="en-US" sz="64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Il </a:t>
            </a:r>
            <a:r>
              <a:rPr lang="en-US" sz="64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Bisogno</a:t>
            </a:r>
            <a:r>
              <a:rPr lang="en-US" sz="64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64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Interiore</a:t>
            </a:r>
            <a:endParaRPr lang="en-US" sz="6400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752600"/>
            <a:ext cx="8915400" cy="2743200"/>
          </a:xfrm>
          <a:noFill/>
          <a:ln/>
          <a:effectLst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La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Domanda</a:t>
            </a:r>
            <a:endParaRPr lang="en-US" sz="5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Odierna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per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una</a:t>
            </a:r>
            <a:endParaRPr lang="en-US" sz="5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Nuova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Inspirazione</a:t>
            </a:r>
            <a:endParaRPr lang="en-US" sz="5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447800" y="3962400"/>
            <a:ext cx="70866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30006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Spirituale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1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 advAuto="100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3810000"/>
            <a:ext cx="2590800" cy="2590800"/>
            <a:chOff x="304800" y="3810000"/>
            <a:chExt cx="2590800" cy="2590800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 descr="People in color copy 2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09600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950" y="4668136"/>
            <a:ext cx="2476500" cy="11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Essere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Umano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5715000" cy="1098550"/>
          </a:xfrm>
          <a:noFill/>
        </p:spPr>
        <p:txBody>
          <a:bodyPr/>
          <a:lstStyle/>
          <a:p>
            <a:pPr algn="l"/>
            <a:r>
              <a:rPr lang="en-US" sz="96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FELICItÀ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086100" y="48768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48200" y="4419600"/>
            <a:ext cx="4114800" cy="12954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4814"/>
              </a:avLst>
            </a:prstTxWarp>
          </a:bodyPr>
          <a:lstStyle/>
          <a:p>
            <a:pPr algn="ctr"/>
            <a:r>
              <a:rPr lang="en-US" sz="60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CC"/>
                  </a:outerShdw>
                </a:effectLst>
                <a:latin typeface="Arial Black"/>
              </a:rPr>
              <a:t>Felicità</a:t>
            </a:r>
            <a:endParaRPr lang="en-US" sz="60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66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CC"/>
                </a:outerShdw>
              </a:effectLst>
              <a:latin typeface="Arial Black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2146302"/>
            <a:ext cx="7924800" cy="13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La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Realizzazione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del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nostro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Desiderio</a:t>
            </a:r>
            <a:endParaRPr lang="en-US" sz="5400" b="1" dirty="0">
              <a:solidFill>
                <a:srgbClr val="000099"/>
              </a:solidFill>
              <a:effectLst>
                <a:outerShdw blurRad="50800" dist="50800" dir="1200000" algn="ctr" rotWithShape="0">
                  <a:schemeClr val="bg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315200" y="88265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58005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=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124200" y="5410200"/>
            <a:ext cx="1143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DESIDERIO</a:t>
            </a:r>
          </a:p>
        </p:txBody>
      </p:sp>
    </p:spTree>
  </p:cSld>
  <p:clrMapOvr>
    <a:masterClrMapping/>
  </p:clrMapOvr>
  <p:transition spd="slow"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218" grpId="0" autoUpdateAnimBg="0"/>
      <p:bldP spid="9220" grpId="0" animBg="1" autoUpdateAnimBg="0"/>
      <p:bldP spid="9221" grpId="0" animBg="1"/>
      <p:bldP spid="9222" grpId="0" autoUpdateAnimBg="0"/>
      <p:bldP spid="9223" grpId="0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429000" y="2667000"/>
            <a:ext cx="2743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b="1" smtClean="0">
              <a:ln w="3175">
                <a:solidFill>
                  <a:schemeClr val="tx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b="1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Verità</a:t>
            </a:r>
            <a:endParaRPr lang="en-US" sz="4400" b="1">
              <a:ln w="3175">
                <a:solidFill>
                  <a:schemeClr val="tx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352800" y="2667000"/>
            <a:ext cx="28956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Bellezza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048000" y="2667000"/>
            <a:ext cx="3505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00" b="1" smtClean="0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b="1" smtClean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Bontà</a:t>
            </a:r>
            <a:endParaRPr lang="en-US" sz="4400" b="1">
              <a:ln w="3175">
                <a:solidFill>
                  <a:schemeClr val="tx1"/>
                </a:solidFill>
              </a:ln>
              <a:solidFill>
                <a:srgbClr val="66008A"/>
              </a:solidFill>
              <a:latin typeface="Arial Black" pitchFamily="34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429000" y="2743200"/>
            <a:ext cx="2743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66008A"/>
                </a:solidFill>
                <a:latin typeface="Arial Black" pitchFamily="34" charset="0"/>
              </a:rPr>
              <a:t>Amore</a:t>
            </a: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429000" y="4495800"/>
            <a:ext cx="27432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r>
              <a:rPr lang="en-US" sz="4400" b="1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Cibo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276600" y="4495800"/>
            <a:ext cx="30480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Casa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52800" y="4495800"/>
            <a:ext cx="28956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0000"/>
              </a:spcAft>
            </a:pPr>
            <a:endParaRPr lang="en-US" sz="100" b="1" smtClean="0">
              <a:ln w="3175">
                <a:solidFill>
                  <a:schemeClr val="tx1"/>
                </a:solidFill>
              </a:ln>
              <a:solidFill>
                <a:srgbClr val="005A00"/>
              </a:solidFill>
              <a:latin typeface="Arial Black" pitchFamily="34" charset="0"/>
            </a:endParaRPr>
          </a:p>
          <a:p>
            <a:pPr algn="ctr" eaLnBrk="0" hangingPunct="0">
              <a:spcAft>
                <a:spcPct val="10000"/>
              </a:spcAft>
            </a:pPr>
            <a:r>
              <a:rPr lang="en-US" sz="4000" b="1" smtClean="0">
                <a:ln w="3175">
                  <a:solidFill>
                    <a:schemeClr val="tx1"/>
                  </a:solidFill>
                </a:ln>
                <a:solidFill>
                  <a:srgbClr val="005A00"/>
                </a:solidFill>
                <a:latin typeface="Arial Black" pitchFamily="34" charset="0"/>
              </a:rPr>
              <a:t>Vestiti</a:t>
            </a:r>
            <a:endParaRPr lang="en-US" sz="4000" b="1">
              <a:ln w="3175">
                <a:solidFill>
                  <a:schemeClr val="tx1"/>
                </a:solidFill>
              </a:ln>
              <a:solidFill>
                <a:srgbClr val="005A00"/>
              </a:solidFill>
              <a:latin typeface="Arial Black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2819400"/>
            <a:ext cx="2438400" cy="2438400"/>
            <a:chOff x="381000" y="2819400"/>
            <a:chExt cx="2438400" cy="2438400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81000" y="2819400"/>
              <a:ext cx="2438400" cy="24384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25" descr="People in color copy 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90982" y="2971800"/>
              <a:ext cx="1777104" cy="2160838"/>
            </a:xfrm>
            <a:prstGeom prst="rect">
              <a:avLst/>
            </a:prstGeom>
          </p:spPr>
        </p:pic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1426" y="3606145"/>
            <a:ext cx="2330824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Essere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4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Umano</a:t>
            </a:r>
            <a:endParaRPr lang="en-US" sz="44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19200" y="1624013"/>
            <a:ext cx="17478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800" dirty="0" err="1">
                <a:solidFill>
                  <a:srgbClr val="800080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Mente</a:t>
            </a:r>
            <a:endParaRPr lang="en-US" sz="4800" dirty="0">
              <a:solidFill>
                <a:srgbClr val="800080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Arial" charset="0"/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219200"/>
          </a:xfrm>
          <a:gradFill rotWithShape="0">
            <a:gsLst>
              <a:gs pos="0">
                <a:srgbClr val="FFCCFF"/>
              </a:gs>
              <a:gs pos="50000">
                <a:srgbClr val="FFFF66"/>
              </a:gs>
              <a:gs pos="100000">
                <a:srgbClr val="FFCCFF"/>
              </a:gs>
            </a:gsLst>
            <a:lin ang="5400000" scaled="1"/>
          </a:gradFill>
          <a:effectLst/>
        </p:spPr>
        <p:txBody>
          <a:bodyPr/>
          <a:lstStyle/>
          <a:p>
            <a:r>
              <a:rPr lang="en-US" sz="6000" dirty="0">
                <a:solidFill>
                  <a:srgbClr val="660066"/>
                </a:solidFill>
                <a:latin typeface="Impact" pitchFamily="34" charset="0"/>
              </a:rPr>
              <a:t>Due </a:t>
            </a:r>
            <a:r>
              <a:rPr lang="en-US" sz="6000" dirty="0" err="1">
                <a:solidFill>
                  <a:srgbClr val="660066"/>
                </a:solidFill>
                <a:latin typeface="Impact" pitchFamily="34" charset="0"/>
              </a:rPr>
              <a:t>Aspetti</a:t>
            </a:r>
            <a:r>
              <a:rPr lang="en-US" sz="6000" dirty="0">
                <a:solidFill>
                  <a:srgbClr val="660066"/>
                </a:solidFill>
                <a:latin typeface="Impact" pitchFamily="34" charset="0"/>
              </a:rPr>
              <a:t> del </a:t>
            </a:r>
            <a:r>
              <a:rPr lang="en-US" sz="6000" dirty="0" err="1">
                <a:solidFill>
                  <a:srgbClr val="660066"/>
                </a:solidFill>
                <a:latin typeface="Impact" pitchFamily="34" charset="0"/>
              </a:rPr>
              <a:t>Desiderio</a:t>
            </a:r>
            <a:endParaRPr lang="en-US" sz="60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43000" y="5470525"/>
            <a:ext cx="205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Corpo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429000" y="1630363"/>
            <a:ext cx="2743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Valori</a:t>
            </a:r>
            <a:r>
              <a:rPr lang="en-US" sz="4000" dirty="0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solidFill>
                  <a:srgbClr val="660066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Spirituali</a:t>
            </a:r>
            <a:endParaRPr lang="en-US" sz="4000" dirty="0">
              <a:solidFill>
                <a:srgbClr val="660066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505200" y="53340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Valori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Materiali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C66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324600" y="1600200"/>
            <a:ext cx="2895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solidFill>
                  <a:srgbClr val="5E005E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Felicità</a:t>
            </a:r>
            <a:endParaRPr lang="en-US" sz="4000" dirty="0">
              <a:solidFill>
                <a:srgbClr val="5E005E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solidFill>
                  <a:srgbClr val="5E005E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Spirituale</a:t>
            </a:r>
            <a:endParaRPr lang="en-US" sz="4000" dirty="0">
              <a:solidFill>
                <a:srgbClr val="5E005E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400800" y="5402263"/>
            <a:ext cx="28956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Felicità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Materiale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254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6096000" y="1905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9900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6096000" y="5715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00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281843">
            <a:off x="1981200" y="5202238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9966FF"/>
              </a:gs>
              <a:gs pos="100000">
                <a:srgbClr val="CCFF33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-3050410">
            <a:off x="1841500" y="245110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t="100000" r="100000"/>
            </a:path>
          </a:gradFill>
          <a:ln w="381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3124200" y="1905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CC00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124200" y="5715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5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4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4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4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9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9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4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90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4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000"/>
                            </p:stCondLst>
                            <p:childTnLst>
                              <p:par>
                                <p:cTn id="9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2" grpId="0" animBg="1" autoUpdateAnimBg="0"/>
      <p:bldP spid="10243" grpId="0" animBg="1" autoUpdateAnimBg="0"/>
      <p:bldP spid="10244" grpId="0" animBg="1" autoUpdateAnimBg="0"/>
      <p:bldP spid="27" grpId="0" autoUpdateAnimBg="0"/>
      <p:bldP spid="10249" grpId="0" autoUpdateAnimBg="0"/>
      <p:bldP spid="10250" grpId="0" animBg="1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0" grpId="0" animBg="1" autoUpdateAnimBg="0"/>
      <p:bldP spid="1026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28600" y="1828800"/>
            <a:ext cx="1676400" cy="1227138"/>
            <a:chOff x="144" y="1190"/>
            <a:chExt cx="1056" cy="773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auto">
            <a:xfrm rot="10703260" flipH="1" flipV="1">
              <a:off x="145" y="1190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3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8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spcAft>
                  <a:spcPct val="30000"/>
                </a:spcAft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44" y="1355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Verità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0600" y="1997075"/>
            <a:ext cx="1905000" cy="1227138"/>
            <a:chOff x="990600" y="1997075"/>
            <a:chExt cx="1905000" cy="1227138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 rot="10703260" flipH="1" flipV="1">
              <a:off x="1110456" y="1997075"/>
              <a:ext cx="1665288" cy="12271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4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990600" y="2274888"/>
              <a:ext cx="1905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400">
                  <a:solidFill>
                    <a:srgbClr val="660066"/>
                  </a:solidFill>
                  <a:latin typeface="Impact" pitchFamily="34" charset="0"/>
                </a:rPr>
                <a:t>Bellezza</a:t>
              </a:r>
            </a:p>
          </p:txBody>
        </p:sp>
      </p:grp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34290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Scienza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Religione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01625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Cibo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449388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Casa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668588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Vestiti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992188" y="4465637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Valori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Materiali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144588" y="9906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Impact" pitchFamily="34" charset="0"/>
              </a:rPr>
              <a:t>Valori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Impact" pitchFamily="34" charset="0"/>
              </a:rPr>
              <a:t>Spirituali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latin typeface="Arial Black" pitchFamily="34" charset="0"/>
            </a:endParaRP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981200" y="1997075"/>
            <a:ext cx="1677988" cy="1227138"/>
            <a:chOff x="1248" y="1296"/>
            <a:chExt cx="1057" cy="773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 rot="10703260" flipH="1" flipV="1">
              <a:off x="1250" y="1296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248" y="148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Impact" pitchFamily="34" charset="0"/>
                </a:rPr>
                <a:t>Bontà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2895600" y="1828800"/>
            <a:ext cx="1676400" cy="1227138"/>
            <a:chOff x="1824" y="1152"/>
            <a:chExt cx="1056" cy="773"/>
          </a:xfrm>
        </p:grpSpPr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 rot="10703260" flipH="1" flipV="1">
              <a:off x="1824" y="1152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1872" y="1334"/>
              <a:ext cx="10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Amore</a:t>
              </a:r>
            </a:p>
          </p:txBody>
        </p:sp>
      </p:grp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144" y="67"/>
              <a:ext cx="547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Lo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Scopo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Religione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e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Scienza</a:t>
              </a:r>
              <a:endParaRPr lang="en-US" sz="41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 animBg="1" autoUpdateAnimBg="0"/>
      <p:bldP spid="11275" grpId="0" animBg="1" autoUpdateAnimBg="0"/>
      <p:bldP spid="11276" grpId="0" animBg="1" autoUpdateAnimBg="0"/>
      <p:bldP spid="11277" grpId="0" autoUpdateAnimBg="0"/>
      <p:bldP spid="112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3909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Scienza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Religione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838700" y="18319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Scopo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della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Vita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069013" y="1998663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Esistenza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di Dío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239000" y="18319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Bene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 Male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562600" y="4465638"/>
            <a:ext cx="26892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Verità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Esteriore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 rot="10703260" flipH="1" flipV="1">
            <a:off x="392113" y="1592263"/>
            <a:ext cx="1674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Verità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 rot="10703260" flipH="1" flipV="1">
            <a:off x="777875" y="1981200"/>
            <a:ext cx="1665288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Bellezza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 rot="10703260" flipH="1" flipV="1">
            <a:off x="385763" y="2438400"/>
            <a:ext cx="2286000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Bontà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52400" y="50307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Cibo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09563" y="54117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Casa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90563" y="5792788"/>
            <a:ext cx="1676400" cy="121761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Vestiti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 rot="10703260" flipH="1" flipV="1">
            <a:off x="996950" y="2819400"/>
            <a:ext cx="1674813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Amore</a:t>
            </a:r>
            <a:endParaRPr lang="en-US" sz="32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992188" y="4465637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Valori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Materiali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144588" y="9906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Valori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>
                <a:solidFill>
                  <a:srgbClr val="CC99FF"/>
                </a:solidFill>
                <a:latin typeface="Impact" pitchFamily="34" charset="0"/>
              </a:rPr>
              <a:t>Spirituali</a:t>
            </a:r>
            <a:endParaRPr lang="en-US" sz="36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916613" y="1003300"/>
            <a:ext cx="19812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Verità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Interiore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latin typeface="Arial Black" pitchFamily="34" charset="0"/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48387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27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Legge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6069013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2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della</a:t>
            </a:r>
            <a:endParaRPr lang="en-US" sz="2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7239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Tecno</a:t>
            </a: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logia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44" y="67"/>
              <a:ext cx="547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Lo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Scopo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Religione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e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Scienza</a:t>
              </a:r>
              <a:endParaRPr lang="en-US" sz="41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2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 animBg="1" autoUpdateAnimBg="0"/>
      <p:bldP spid="12293" grpId="0" animBg="1" autoUpdateAnimBg="0"/>
      <p:bldP spid="12294" grpId="0" animBg="1" autoUpdateAnimBg="0"/>
      <p:bldP spid="12295" grpId="0" autoUpdateAnimBg="0"/>
      <p:bldP spid="12305" grpId="0" autoUpdateAnimBg="0"/>
      <p:bldP spid="12306" grpId="0" animBg="1" autoUpdateAnimBg="0"/>
      <p:bldP spid="12307" grpId="0" animBg="1" autoUpdateAnimBg="0"/>
      <p:bldP spid="1230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Religione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33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390900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Scienza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01625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Cibo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1449388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Casa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2668588" y="53371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Vestiti</a:t>
            </a: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4838700" y="18319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Scopo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della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Vita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069013" y="1998663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Esistenza</a:t>
            </a:r>
            <a:endParaRPr lang="en-US" sz="320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di Dío</a:t>
            </a:r>
            <a:endParaRPr lang="en-US" sz="320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7239000" y="183197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 dirty="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Bene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 Male</a:t>
            </a:r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100000">
                  <a:srgbClr val="7C00A8"/>
                </a:gs>
              </a:gsLst>
              <a:path path="shape">
                <a:fillToRect l="50000" t="50000" r="50000" b="50000"/>
              </a:path>
            </a:gradFill>
            <a:ln w="38100" cmpd="dbl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4200">
                <a:solidFill>
                  <a:srgbClr val="00FFFF"/>
                </a:solidFill>
                <a:latin typeface="Impact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44" y="67"/>
              <a:ext cx="5472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Lo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Scopo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Religione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e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della</a:t>
              </a:r>
              <a:r>
                <a:rPr lang="en-US" sz="4100" dirty="0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 </a:t>
              </a:r>
              <a:r>
                <a:rPr lang="en-US" sz="41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Impact" pitchFamily="34" charset="0"/>
                </a:rPr>
                <a:t>Scienza</a:t>
              </a:r>
              <a:endParaRPr lang="en-US" sz="41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endParaRP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562600" y="4465638"/>
            <a:ext cx="26892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Verità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Esteriore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5916613" y="1003300"/>
            <a:ext cx="19812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Verità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580058"/>
                </a:solidFill>
                <a:latin typeface="Impact" pitchFamily="34" charset="0"/>
              </a:rPr>
              <a:t>Interiore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580058"/>
              </a:solidFill>
              <a:latin typeface="Arial Black" pitchFamily="34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992188" y="4465637"/>
            <a:ext cx="26892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Valori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Materiali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1144588" y="990600"/>
            <a:ext cx="25812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Impact" pitchFamily="34" charset="0"/>
              </a:rPr>
              <a:t>Valori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Impact" pitchFamily="34" charset="0"/>
              </a:rPr>
              <a:t>Spirituali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latin typeface="Arial Black" pitchFamily="34" charset="0"/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228600" y="1828800"/>
            <a:ext cx="1676400" cy="1227138"/>
            <a:chOff x="144" y="1190"/>
            <a:chExt cx="1056" cy="773"/>
          </a:xfrm>
        </p:grpSpPr>
        <p:sp>
          <p:nvSpPr>
            <p:cNvPr id="44" name="Oval 3"/>
            <p:cNvSpPr>
              <a:spLocks noChangeArrowheads="1"/>
            </p:cNvSpPr>
            <p:nvPr/>
          </p:nvSpPr>
          <p:spPr bwMode="auto">
            <a:xfrm rot="10703260" flipH="1" flipV="1">
              <a:off x="145" y="1190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3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8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spcAft>
                  <a:spcPct val="30000"/>
                </a:spcAft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144" y="1355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Verità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90600" y="1997075"/>
            <a:ext cx="1905000" cy="1227138"/>
            <a:chOff x="990600" y="1997075"/>
            <a:chExt cx="1905000" cy="1227138"/>
          </a:xfrm>
        </p:grpSpPr>
        <p:sp>
          <p:nvSpPr>
            <p:cNvPr id="49" name="Oval 6"/>
            <p:cNvSpPr>
              <a:spLocks noChangeArrowheads="1"/>
            </p:cNvSpPr>
            <p:nvPr/>
          </p:nvSpPr>
          <p:spPr bwMode="auto">
            <a:xfrm rot="10703260" flipH="1" flipV="1">
              <a:off x="1110456" y="1997075"/>
              <a:ext cx="1665288" cy="12271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4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990600" y="2274888"/>
              <a:ext cx="1905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400">
                  <a:solidFill>
                    <a:srgbClr val="660066"/>
                  </a:solidFill>
                  <a:latin typeface="Impact" pitchFamily="34" charset="0"/>
                </a:rPr>
                <a:t>Bellezza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981200" y="1997075"/>
            <a:ext cx="1677988" cy="1227138"/>
            <a:chOff x="1248" y="1296"/>
            <a:chExt cx="1057" cy="773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 rot="10703260" flipH="1" flipV="1">
              <a:off x="1250" y="1296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248" y="148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>
                  <a:solidFill>
                    <a:srgbClr val="660066"/>
                  </a:solidFill>
                  <a:latin typeface="Impact" pitchFamily="34" charset="0"/>
                </a:rPr>
                <a:t>Bontà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2895600" y="1828800"/>
            <a:ext cx="1676400" cy="1227138"/>
            <a:chOff x="1824" y="1152"/>
            <a:chExt cx="1056" cy="773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 rot="10703260" flipH="1" flipV="1">
              <a:off x="1824" y="1152"/>
              <a:ext cx="1055" cy="7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872" y="1334"/>
              <a:ext cx="10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>
                  <a:solidFill>
                    <a:srgbClr val="660066"/>
                  </a:solidFill>
                  <a:latin typeface="Impact" pitchFamily="34" charset="0"/>
                </a:rPr>
                <a:t>Amore</a:t>
              </a:r>
            </a:p>
          </p:txBody>
        </p:sp>
      </p:grp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48387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27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Legge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6069013" y="54879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20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della</a:t>
            </a:r>
            <a:endParaRPr lang="en-US" sz="2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Materia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7239000" y="53355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endParaRPr lang="en-US" sz="4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Tecno</a:t>
            </a: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logia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603</Words>
  <Application>Microsoft PowerPoint</Application>
  <PresentationFormat>On-screen Show (4:3)</PresentationFormat>
  <Paragraphs>257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Algerian</vt:lpstr>
      <vt:lpstr>Times New Roman</vt:lpstr>
      <vt:lpstr>Impact</vt:lpstr>
      <vt:lpstr>Arial Rounded MT Bold</vt:lpstr>
      <vt:lpstr>Tahoma</vt:lpstr>
      <vt:lpstr>Wingdings</vt:lpstr>
      <vt:lpstr>Old English</vt:lpstr>
      <vt:lpstr>Haettenschweiler</vt:lpstr>
      <vt:lpstr>Eurostile</vt:lpstr>
      <vt:lpstr>Default Design</vt:lpstr>
      <vt:lpstr>Slide 1</vt:lpstr>
      <vt:lpstr>Slide 2</vt:lpstr>
      <vt:lpstr>Il Bisogno INTERiore</vt:lpstr>
      <vt:lpstr>Il Bisogno Interiore</vt:lpstr>
      <vt:lpstr>FELICItÀ</vt:lpstr>
      <vt:lpstr>Due Aspetti del Desiderio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154</cp:revision>
  <dcterms:created xsi:type="dcterms:W3CDTF">2003-01-27T07:39:07Z</dcterms:created>
  <dcterms:modified xsi:type="dcterms:W3CDTF">2009-01-31T19:43:55Z</dcterms:modified>
</cp:coreProperties>
</file>