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2" r:id="rId33"/>
    <p:sldId id="303" r:id="rId34"/>
    <p:sldId id="296" r:id="rId35"/>
    <p:sldId id="295" r:id="rId36"/>
  </p:sldIdLst>
  <p:sldSz cx="9144000" cy="6858000" type="screen4x3"/>
  <p:notesSz cx="6858000" cy="9144000"/>
  <p:embeddedFontLst>
    <p:embeddedFont>
      <p:font typeface="Arial Black" pitchFamily="34" charset="0"/>
      <p:bold r:id="rId38"/>
    </p:embeddedFont>
    <p:embeddedFont>
      <p:font typeface="Algerian" pitchFamily="82" charset="0"/>
      <p:regular r:id="rId39"/>
    </p:embeddedFont>
    <p:embeddedFont>
      <p:font typeface="Aharoni" pitchFamily="2" charset="-79"/>
      <p:bold r:id="rId40"/>
    </p:embeddedFont>
    <p:embeddedFont>
      <p:font typeface="Impact" pitchFamily="34" charset="0"/>
      <p:regular r:id="rId41"/>
    </p:embeddedFont>
    <p:embeddedFont>
      <p:font typeface="Arial Rounded MT Bold" pitchFamily="34" charset="0"/>
      <p:regular r:id="rId42"/>
    </p:embeddedFont>
    <p:embeddedFont>
      <p:font typeface="Tahoma" pitchFamily="34" charset="0"/>
      <p:regular r:id="rId43"/>
      <p:bold r:id="rId44"/>
    </p:embeddedFont>
    <p:embeddedFont>
      <p:font typeface="Haettenschweiler" pitchFamily="34" charset="0"/>
      <p:regular r:id="rId45"/>
    </p:embeddedFont>
    <p:embeddedFont>
      <p:font typeface="Eurostile" pitchFamily="34" charset="0"/>
      <p:regular r:id="rId46"/>
      <p:bold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00CC"/>
    <a:srgbClr val="800080"/>
    <a:srgbClr val="660066"/>
    <a:srgbClr val="FFCCFF"/>
    <a:srgbClr val="9966FF"/>
    <a:srgbClr val="FFFFCC"/>
    <a:srgbClr val="E1E1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1394" autoAdjust="0"/>
    <p:restoredTop sz="90929"/>
  </p:normalViewPr>
  <p:slideViewPr>
    <p:cSldViewPr showGuides="1">
      <p:cViewPr>
        <p:scale>
          <a:sx n="80" d="100"/>
          <a:sy n="80" d="100"/>
        </p:scale>
        <p:origin x="-648" y="-462"/>
      </p:cViewPr>
      <p:guideLst>
        <p:guide orient="horz" pos="4319"/>
        <p:guide pos="1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0B21D2-131E-493B-A8B7-A77C7D1530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8186F-8313-470D-AD9B-768854D5BF1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9E941-E88B-4735-A018-ED5D26719F35}" type="slidenum">
              <a:rPr lang="en-US"/>
              <a:pPr/>
              <a:t>27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08596-1102-4CBD-BEA3-D560C9675601}" type="slidenum">
              <a:rPr lang="en-US"/>
              <a:pPr/>
              <a:t>28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21D2-131E-493B-A8B7-A77C7D1530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A6FDB-5322-4B35-8F10-C71B6C9E9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24AF5-5862-4EBC-947C-27A5AF43B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38CF1-C429-40D0-9255-09EDB1B32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C979-8D04-40C7-B44E-172496322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B292C-4FFD-485D-9059-0018F5431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CD466-40CA-4CA1-B345-55B034418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0BB8C-1725-4364-8A69-C9B0F27B3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CAD3-3B37-4F78-9447-11129E11F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C18F-1CE6-4AB8-8E92-0C61049C1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ADCF1-1827-4918-9580-567600889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D83A3-86C8-4518-8FA3-22F1F1D70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6E3267-F164-4609-AF1C-E7B6B76AD5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5.wmf"/><Relationship Id="rId4" Type="http://schemas.openxmlformats.org/officeDocument/2006/relationships/image" Target="../media/image17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image" Target="../media/image25.wmf"/><Relationship Id="rId4" Type="http://schemas.openxmlformats.org/officeDocument/2006/relationships/image" Target="../media/image17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chemeClr val="bg1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57200" y="877888"/>
            <a:ext cx="82296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Bienvenidos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IMAGES\SCI_TECH\TELECOM\CWF50038.JPG"/>
          <p:cNvPicPr>
            <a:picLocks noChangeAspect="1" noChangeArrowheads="1"/>
          </p:cNvPicPr>
          <p:nvPr/>
        </p:nvPicPr>
        <p:blipFill>
          <a:blip r:embed="rId2"/>
          <a:srcRect l="2370" t="3114" r="7005" b="63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435" name="WordArt 75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44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La </a:t>
            </a:r>
            <a:r>
              <a:rPr lang="en-US" sz="44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Ciencia</a:t>
            </a:r>
            <a:endParaRPr lang="en-US" sz="4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pic>
        <p:nvPicPr>
          <p:cNvPr id="81" name="Picture 80" descr="astronau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36" t="34444" r="43637" b="35556"/>
          <a:stretch>
            <a:fillRect/>
          </a:stretch>
        </p:blipFill>
        <p:spPr>
          <a:xfrm>
            <a:off x="304800" y="3505200"/>
            <a:ext cx="1715912" cy="3309258"/>
          </a:xfrm>
          <a:prstGeom prst="rect">
            <a:avLst/>
          </a:prstGeom>
        </p:spPr>
      </p:pic>
      <p:sp>
        <p:nvSpPr>
          <p:cNvPr id="15436" name="WordArt 76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792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Ha </a:t>
            </a:r>
            <a:r>
              <a:rPr lang="es-ES" sz="3600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traido</a:t>
            </a:r>
            <a:r>
              <a:rPr lang="es-E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 el mejoramiento de</a:t>
            </a:r>
          </a:p>
          <a:p>
            <a:pPr algn="ctr"/>
            <a:r>
              <a:rPr lang="es-E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las condiciones materiales</a:t>
            </a:r>
          </a:p>
          <a:p>
            <a:pPr algn="ctr"/>
            <a:r>
              <a:rPr lang="es-E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de la Vida Humana</a:t>
            </a:r>
            <a:endParaRPr lang="en-U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pic>
        <p:nvPicPr>
          <p:cNvPr id="11" name="Picture 10" descr="BUSI186D.w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11" y="4655576"/>
            <a:ext cx="2328489" cy="1675894"/>
          </a:xfrm>
          <a:prstGeom prst="rect">
            <a:avLst/>
          </a:prstGeom>
        </p:spPr>
      </p:pic>
      <p:pic>
        <p:nvPicPr>
          <p:cNvPr id="12" name="Picture 11" descr="HHGC084D.w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760" flipH="1">
            <a:off x="5793390" y="4794168"/>
            <a:ext cx="1662949" cy="1767878"/>
          </a:xfrm>
          <a:prstGeom prst="rect">
            <a:avLst/>
          </a:prstGeom>
        </p:spPr>
      </p:pic>
      <p:pic>
        <p:nvPicPr>
          <p:cNvPr id="13" name="Picture 12" descr="VIDCAM.w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43404" y="5635576"/>
            <a:ext cx="1180296" cy="868464"/>
          </a:xfrm>
          <a:prstGeom prst="rect">
            <a:avLst/>
          </a:prstGeom>
        </p:spPr>
      </p:pic>
      <p:pic>
        <p:nvPicPr>
          <p:cNvPr id="14" name="Picture 13" descr="STGC006D.wpg"/>
          <p:cNvPicPr>
            <a:picLocks noChangeAspect="1"/>
          </p:cNvPicPr>
          <p:nvPr/>
        </p:nvPicPr>
        <p:blipFill>
          <a:blip r:embed="rId7"/>
          <a:srcRect l="17802" t="6613"/>
          <a:stretch>
            <a:fillRect/>
          </a:stretch>
        </p:blipFill>
        <p:spPr>
          <a:xfrm>
            <a:off x="5216498" y="5477060"/>
            <a:ext cx="703698" cy="1076140"/>
          </a:xfrm>
          <a:prstGeom prst="rect">
            <a:avLst/>
          </a:prstGeom>
        </p:spPr>
      </p:pic>
      <p:sp>
        <p:nvSpPr>
          <p:cNvPr id="15438" name="WordArt 78"/>
          <p:cNvSpPr>
            <a:spLocks noChangeArrowheads="1" noChangeShapeType="1" noTextEdit="1"/>
          </p:cNvSpPr>
          <p:nvPr/>
        </p:nvSpPr>
        <p:spPr bwMode="auto">
          <a:xfrm>
            <a:off x="762000" y="5029200"/>
            <a:ext cx="80010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No puede resolver la ruptura</a:t>
            </a:r>
          </a:p>
          <a:p>
            <a:pPr algn="ctr"/>
            <a:r>
              <a:rPr lang="es-E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de las Relaciones Humanas</a:t>
            </a:r>
            <a:endParaRPr lang="en-U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5" grpId="0"/>
      <p:bldP spid="15436" grpId="0"/>
      <p:bldP spid="154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ELEONORE\CLIPART\UP-Hunger Within\Buddh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00" y="3124200"/>
            <a:ext cx="1879600" cy="2057400"/>
          </a:xfrm>
          <a:prstGeom prst="rect">
            <a:avLst/>
          </a:prstGeom>
          <a:noFill/>
        </p:spPr>
      </p:pic>
      <p:pic>
        <p:nvPicPr>
          <p:cNvPr id="16387" name="Picture 3" descr="E:\ELEONORE\CLIPART\UP-Hunger Within\Jewish Sta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4175" y="2514600"/>
            <a:ext cx="2168525" cy="2438400"/>
          </a:xfrm>
          <a:prstGeom prst="rect">
            <a:avLst/>
          </a:prstGeom>
          <a:noFill/>
        </p:spPr>
      </p:pic>
      <p:pic>
        <p:nvPicPr>
          <p:cNvPr id="16388" name="Picture 4" descr="E:\ELEONORE\CLIPART\UP-Hunger Within\Hinduism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4876800"/>
            <a:ext cx="1676400" cy="1582738"/>
          </a:xfrm>
          <a:prstGeom prst="rect">
            <a:avLst/>
          </a:prstGeom>
          <a:noFill/>
        </p:spPr>
      </p:pic>
      <p:pic>
        <p:nvPicPr>
          <p:cNvPr id="16389" name="Picture 5" descr="E:\ELEONORE\CLIPART\UP-Hunger Within\Ta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419600"/>
            <a:ext cx="1979613" cy="2057400"/>
          </a:xfrm>
          <a:prstGeom prst="rect">
            <a:avLst/>
          </a:prstGeom>
          <a:noFill/>
        </p:spPr>
      </p:pic>
      <p:pic>
        <p:nvPicPr>
          <p:cNvPr id="16390" name="Picture 6" descr="E:\ELEONORE\CLIPART\UP-Hunger Within\Islam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5900" y="3200400"/>
            <a:ext cx="1966913" cy="1990725"/>
          </a:xfrm>
          <a:prstGeom prst="rect">
            <a:avLst/>
          </a:prstGeom>
          <a:noFill/>
        </p:spPr>
      </p:pic>
      <p:pic>
        <p:nvPicPr>
          <p:cNvPr id="16391" name="Picture 7" descr="E:\ELEONORE\CLIPART\UP-Hunger Within\Religion-CROSS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447800"/>
            <a:ext cx="1949450" cy="3200400"/>
          </a:xfrm>
          <a:prstGeom prst="rect">
            <a:avLst/>
          </a:prstGeom>
          <a:noFill/>
        </p:spPr>
      </p:pic>
      <p:pic>
        <p:nvPicPr>
          <p:cNvPr id="16392" name="Picture 8" descr="E:\ELEONORE\CLIPART\UP-Hunger Within\Confucius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3581400"/>
            <a:ext cx="1822450" cy="2895600"/>
          </a:xfrm>
          <a:prstGeom prst="rect">
            <a:avLst/>
          </a:prstGeom>
          <a:noFill/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533400" y="4495800"/>
            <a:ext cx="8077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400"/>
              </a:lnSpc>
            </a:pPr>
            <a:r>
              <a:rPr lang="es-E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rgbClr val="0000CC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Le falta el entendimiento completo</a:t>
            </a:r>
          </a:p>
          <a:p>
            <a:pPr algn="ctr">
              <a:lnSpc>
                <a:spcPts val="3400"/>
              </a:lnSpc>
            </a:pPr>
            <a:r>
              <a:rPr lang="es-E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rgbClr val="0000CC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para resolver la ruptura</a:t>
            </a:r>
          </a:p>
          <a:p>
            <a:pPr algn="ctr">
              <a:lnSpc>
                <a:spcPts val="3400"/>
              </a:lnSpc>
            </a:pPr>
            <a:r>
              <a:rPr lang="es-E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rgbClr val="0000CC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en las Relaciones Humanas 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rgbClr val="FFFFCC"/>
              </a:solidFill>
              <a:effectLst>
                <a:glow rad="228600">
                  <a:srgbClr val="0000CC">
                    <a:alpha val="40000"/>
                  </a:srgb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066800" y="2735326"/>
            <a:ext cx="7010400" cy="1150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es-E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1E1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Ha </a:t>
            </a:r>
            <a:r>
              <a:rPr lang="es-E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1E1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traido</a:t>
            </a:r>
            <a:r>
              <a:rPr lang="es-E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1E1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 el mejoramiento</a:t>
            </a:r>
          </a:p>
          <a:p>
            <a:pPr algn="ctr">
              <a:lnSpc>
                <a:spcPts val="3800"/>
              </a:lnSpc>
            </a:pPr>
            <a:r>
              <a:rPr lang="es-E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1E1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de las Relaciones Humanas 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rgbClr val="E1E1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5600AC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La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Religión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:\War - Kos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62175"/>
            <a:ext cx="5943600" cy="4619625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38600" y="3048000"/>
            <a:ext cx="3200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Guerra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79900"/>
            <a:ext cx="2971800" cy="2573338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Ruptura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las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Relaciones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Humanas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600" y="2187102"/>
            <a:ext cx="7162800" cy="4670898"/>
            <a:chOff x="990600" y="2187102"/>
            <a:chExt cx="7162800" cy="4670898"/>
          </a:xfrm>
        </p:grpSpPr>
        <p:pic>
          <p:nvPicPr>
            <p:cNvPr id="13" name="Picture 4" descr="B:\crime - top_suspect_school.jpg"/>
            <p:cNvPicPr>
              <a:picLocks noChangeAspect="1" noChangeArrowheads="1"/>
            </p:cNvPicPr>
            <p:nvPr/>
          </p:nvPicPr>
          <p:blipFill>
            <a:blip r:embed="rId3"/>
            <a:srcRect l="986" t="1015" r="53707"/>
            <a:stretch>
              <a:fillRect/>
            </a:stretch>
          </p:blipFill>
          <p:spPr bwMode="auto">
            <a:xfrm>
              <a:off x="990600" y="2209800"/>
              <a:ext cx="3505200" cy="4648200"/>
            </a:xfrm>
            <a:prstGeom prst="rect">
              <a:avLst/>
            </a:prstGeom>
            <a:noFill/>
          </p:spPr>
        </p:pic>
        <p:pic>
          <p:nvPicPr>
            <p:cNvPr id="14" name="Picture 13" descr="9-11-pic1.jpg"/>
            <p:cNvPicPr>
              <a:picLocks noChangeAspect="1"/>
            </p:cNvPicPr>
            <p:nvPr/>
          </p:nvPicPr>
          <p:blipFill>
            <a:blip r:embed="rId4"/>
            <a:srcRect l="11262" t="3219" r="11608" b="3536"/>
            <a:stretch>
              <a:fillRect/>
            </a:stretch>
          </p:blipFill>
          <p:spPr>
            <a:xfrm>
              <a:off x="4495800" y="2187102"/>
              <a:ext cx="3657600" cy="4670898"/>
            </a:xfrm>
            <a:prstGeom prst="rect">
              <a:avLst/>
            </a:prstGeom>
          </p:spPr>
        </p:pic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90600" y="60198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114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88900" dir="1200000" algn="ctr" rotWithShape="0">
                    <a:schemeClr val="tx1"/>
                  </a:outerShdw>
                </a:effectLst>
                <a:latin typeface="Arial Black" pitchFamily="34" charset="0"/>
              </a:rPr>
              <a:t>El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88900" dir="1200000" algn="ctr" rotWithShape="0">
                    <a:schemeClr val="tx1"/>
                  </a:outerShdw>
                </a:effectLst>
                <a:latin typeface="Arial Black" pitchFamily="34" charset="0"/>
              </a:rPr>
              <a:t>Crimen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88900" dir="1200000" algn="ctr" rotWithShape="0">
                    <a:schemeClr val="tx1"/>
                  </a:outerShdw>
                </a:effectLst>
                <a:latin typeface="Arial Black" pitchFamily="34" charset="0"/>
              </a:rPr>
              <a:t> y </a:t>
            </a:r>
            <a:r>
              <a:rPr lang="en-US" sz="3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88900" dir="1200000" algn="ctr" rotWithShape="0">
                    <a:schemeClr val="tx1"/>
                  </a:outerShdw>
                </a:effectLst>
                <a:latin typeface="Arial Black" pitchFamily="34" charset="0"/>
              </a:rPr>
              <a:t>el </a:t>
            </a:r>
            <a:r>
              <a:rPr lang="en-US" sz="3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88900" dir="1200000" algn="ctr" rotWithShape="0">
                    <a:schemeClr val="tx1"/>
                  </a:outerShdw>
                </a:effectLst>
                <a:latin typeface="Arial Black" pitchFamily="34" charset="0"/>
              </a:rPr>
              <a:t>Terrorismo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14300" dist="889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8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8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485" name="Picture 5" descr="B:\War - kosovo_t1.jpg"/>
          <p:cNvPicPr>
            <a:picLocks noChangeAspect="1" noChangeArrowheads="1"/>
          </p:cNvPicPr>
          <p:nvPr/>
        </p:nvPicPr>
        <p:blipFill>
          <a:blip r:embed="rId4"/>
          <a:srcRect l="1476" t="4349" r="4398" b="2174"/>
          <a:stretch>
            <a:fillRect/>
          </a:stretch>
        </p:blipFill>
        <p:spPr bwMode="auto">
          <a:xfrm>
            <a:off x="2057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57400" y="5562600"/>
            <a:ext cx="4876800" cy="10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76200" dir="108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err="1">
                <a:ln>
                  <a:solidFill>
                    <a:schemeClr val="tx1"/>
                  </a:solidFill>
                </a:ln>
                <a:solidFill>
                  <a:srgbClr val="EAEAEA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1200000" algn="ctr" rotWithShape="0">
                    <a:schemeClr val="tx1">
                      <a:alpha val="35000"/>
                    </a:schemeClr>
                  </a:outerShdw>
                </a:effectLst>
                <a:latin typeface="Arial Black" pitchFamily="34" charset="0"/>
              </a:rPr>
              <a:t>Discriminación</a:t>
            </a:r>
            <a:r>
              <a:rPr lang="en-US" sz="3600">
                <a:ln>
                  <a:solidFill>
                    <a:schemeClr val="tx1"/>
                  </a:solidFill>
                </a:ln>
                <a:solidFill>
                  <a:srgbClr val="EAEAEA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1200000" algn="ctr" rotWithShape="0">
                    <a:schemeClr val="tx1">
                      <a:alpha val="35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3600" smtClean="0">
                <a:ln>
                  <a:solidFill>
                    <a:schemeClr val="tx1"/>
                  </a:solidFill>
                </a:ln>
                <a:solidFill>
                  <a:srgbClr val="EAEAEA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1200000" algn="ctr" rotWithShape="0">
                    <a:schemeClr val="tx1">
                      <a:alpha val="35000"/>
                    </a:schemeClr>
                  </a:outerShdw>
                </a:effectLst>
                <a:latin typeface="Arial Black" pitchFamily="34" charset="0"/>
              </a:rPr>
              <a:t>Étnica y Racial</a:t>
            </a:r>
            <a:r>
              <a:rPr lang="en-US" sz="3600" b="1" smtClean="0">
                <a:ln>
                  <a:solidFill>
                    <a:schemeClr val="tx1"/>
                  </a:solidFill>
                </a:ln>
                <a:solidFill>
                  <a:srgbClr val="EAEAEA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1200000" algn="ctr" rotWithShape="0">
                    <a:schemeClr val="tx1">
                      <a:alpha val="35000"/>
                    </a:schemeClr>
                  </a:outerShdw>
                </a:effectLst>
                <a:latin typeface="Arial Black" pitchFamily="34" charset="0"/>
              </a:rPr>
              <a:t>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EAEAEA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77800" dist="50800" dir="1200000" algn="ctr" rotWithShape="0">
                  <a:schemeClr val="tx1">
                    <a:alpha val="35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0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1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981200" y="609600"/>
            <a:ext cx="5029200" cy="6248400"/>
            <a:chOff x="1248" y="336"/>
            <a:chExt cx="3168" cy="3936"/>
          </a:xfrm>
        </p:grpSpPr>
        <p:pic>
          <p:nvPicPr>
            <p:cNvPr id="21510" name="Picture 6" descr="D:\ELEONORE\CLIPART\Hunger &amp; Poverty_files\img015.gif"/>
            <p:cNvPicPr>
              <a:picLocks noChangeAspect="1" noChangeArrowheads="1"/>
            </p:cNvPicPr>
            <p:nvPr/>
          </p:nvPicPr>
          <p:blipFill>
            <a:blip r:embed="rId5"/>
            <a:srcRect l="60309" t="29053" r="7352" b="16711"/>
            <a:stretch>
              <a:fillRect/>
            </a:stretch>
          </p:blipFill>
          <p:spPr bwMode="auto">
            <a:xfrm>
              <a:off x="1248" y="336"/>
              <a:ext cx="3168" cy="3936"/>
            </a:xfrm>
            <a:prstGeom prst="rect">
              <a:avLst/>
            </a:prstGeom>
            <a:noFill/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248" y="3792"/>
              <a:ext cx="316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39700" dist="76200" dir="10800000" algn="ctr" rotWithShape="0">
                      <a:schemeClr val="tx1"/>
                    </a:outerShdw>
                  </a:effectLst>
                  <a:latin typeface="Arial Black" pitchFamily="34" charset="0"/>
                </a:rPr>
                <a:t>El Hambre y la Pobreza</a:t>
              </a: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057400" y="2371725"/>
            <a:ext cx="5105400" cy="4486275"/>
            <a:chOff x="1296" y="1494"/>
            <a:chExt cx="3216" cy="2826"/>
          </a:xfrm>
        </p:grpSpPr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1392" y="1494"/>
              <a:ext cx="3024" cy="2826"/>
              <a:chOff x="1536" y="1872"/>
              <a:chExt cx="2640" cy="2467"/>
            </a:xfrm>
          </p:grpSpPr>
          <p:pic>
            <p:nvPicPr>
              <p:cNvPr id="22537" name="Picture 9" descr="E:\ELEONORE\CLIPART\UP-Hunger Within\Child-Family Breakdown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30000"/>
              </a:blip>
              <a:srcRect/>
              <a:stretch>
                <a:fillRect/>
              </a:stretch>
            </p:blipFill>
            <p:spPr bwMode="auto">
              <a:xfrm>
                <a:off x="2264" y="2771"/>
                <a:ext cx="1017" cy="1565"/>
              </a:xfrm>
              <a:prstGeom prst="rect">
                <a:avLst/>
              </a:prstGeom>
              <a:noFill/>
            </p:spPr>
          </p:pic>
          <p:pic>
            <p:nvPicPr>
              <p:cNvPr id="22538" name="Picture 10" descr="E:\ELEONORE\CLIPART\UP-Hunger Within\Husband-Family Breakdown.gif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30000"/>
              </a:blip>
              <a:srcRect/>
              <a:stretch>
                <a:fillRect/>
              </a:stretch>
            </p:blipFill>
            <p:spPr bwMode="auto">
              <a:xfrm>
                <a:off x="3198" y="1872"/>
                <a:ext cx="978" cy="2464"/>
              </a:xfrm>
              <a:prstGeom prst="rect">
                <a:avLst/>
              </a:prstGeom>
              <a:noFill/>
            </p:spPr>
          </p:pic>
          <p:pic>
            <p:nvPicPr>
              <p:cNvPr id="22539" name="Picture 11" descr="E:\ELEONORE\CLIPART\UP-Hunger Within\Wife-Family Breakdown.gif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30000"/>
              </a:blip>
              <a:srcRect/>
              <a:stretch>
                <a:fillRect/>
              </a:stretch>
            </p:blipFill>
            <p:spPr bwMode="auto">
              <a:xfrm>
                <a:off x="1536" y="2106"/>
                <a:ext cx="702" cy="2233"/>
              </a:xfrm>
              <a:prstGeom prst="rect">
                <a:avLst/>
              </a:prstGeom>
              <a:noFill/>
            </p:spPr>
          </p:pic>
        </p:grp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296" y="3888"/>
              <a:ext cx="3216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139700" dist="38100" dir="10800000" algn="ctr" rotWithShape="0">
                <a:schemeClr val="tx1">
                  <a:alpha val="8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27000" dist="25400" dir="1800000" algn="ctr" rotWithShape="0">
                      <a:schemeClr val="tx1">
                        <a:alpha val="34000"/>
                      </a:schemeClr>
                    </a:outerShdw>
                  </a:effectLst>
                  <a:latin typeface="Arial Black" pitchFamily="34" charset="0"/>
                </a:rPr>
                <a:t>La Crisis de la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27000" dist="25400" dir="1800000" algn="ctr" rotWithShape="0">
                      <a:schemeClr val="tx1">
                        <a:alpha val="34000"/>
                      </a:schemeClr>
                    </a:outerShdw>
                  </a:effectLst>
                  <a:latin typeface="Arial Black" pitchFamily="34" charset="0"/>
                </a:rPr>
                <a:t>Familia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0" dist="25400" dir="1800000" algn="ctr" rotWithShape="0">
                    <a:schemeClr val="tx1">
                      <a:alpha val="34000"/>
                    </a:scheme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3559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3560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3561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3563" name="Picture 11" descr="S:\Graphics\Clipart\ISSUES\AIDSGRPH.w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0" y="1741488"/>
            <a:ext cx="7035800" cy="5116512"/>
          </a:xfrm>
          <a:prstGeom prst="rect">
            <a:avLst/>
          </a:prstGeom>
          <a:noFill/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05000" y="5257800"/>
            <a:ext cx="5181600" cy="131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215900" dir="48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>
              <a:solidFill>
                <a:schemeClr val="bg1"/>
              </a:solidFill>
              <a:effectLst>
                <a:outerShdw blurRad="254000" dist="190500" dir="15600000" algn="tl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0" dist="190500" dir="15600000" algn="tl">
                    <a:schemeClr val="tx1"/>
                  </a:outerShdw>
                </a:effectLst>
                <a:latin typeface="Arial Black" pitchFamily="34" charset="0"/>
              </a:rPr>
              <a:t>La Inmoralidad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0" dist="190500" dir="15600000" algn="tl">
                    <a:schemeClr val="tx1"/>
                  </a:outerShdw>
                </a:effectLst>
                <a:latin typeface="Arial Black" pitchFamily="34" charset="0"/>
              </a:rPr>
              <a:t>Sexual</a:t>
            </a:r>
          </a:p>
        </p:txBody>
      </p: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S:\Graphics\Clipart\ISSUES\AIDSGRPH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4583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4584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4585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838200" y="2349500"/>
            <a:ext cx="7467600" cy="4071938"/>
            <a:chOff x="528" y="1480"/>
            <a:chExt cx="4704" cy="2565"/>
          </a:xfrm>
        </p:grpSpPr>
        <p:pic>
          <p:nvPicPr>
            <p:cNvPr id="24589" name="Picture 13" descr="G:\Graphics\Clipart\ISSUES\NARCOTIC.w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94" y="1480"/>
              <a:ext cx="2171" cy="2120"/>
            </a:xfrm>
            <a:prstGeom prst="rect">
              <a:avLst/>
            </a:prstGeom>
            <a:noFill/>
          </p:spPr>
        </p:pic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528" y="3638"/>
              <a:ext cx="470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El abuso de drogas y alcohol</a:t>
              </a:r>
            </a:p>
          </p:txBody>
        </p:sp>
      </p:grp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S:\Graphics\Clipart\ISSUES\AIDSGRPH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5607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5608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5609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5612" name="Picture 12" descr="G:\Graphics\Clipart\ISSUES\NARCOTIC.wpg"/>
          <p:cNvPicPr>
            <a:picLocks noChangeAspect="1" noChangeArrowheads="1"/>
          </p:cNvPicPr>
          <p:nvPr/>
        </p:nvPicPr>
        <p:blipFill>
          <a:blip r:embed="rId10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25613" name="Picture 13" descr="C:\Clipart\Pollution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t="17593" r="18182" b="18518"/>
          <a:stretch>
            <a:fillRect/>
          </a:stretch>
        </p:blipFill>
        <p:spPr bwMode="auto">
          <a:xfrm>
            <a:off x="1219200" y="1184275"/>
            <a:ext cx="6629400" cy="5445125"/>
          </a:xfrm>
          <a:prstGeom prst="rect">
            <a:avLst/>
          </a:prstGeom>
          <a:noFill/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-1121472">
            <a:off x="762000" y="3962400"/>
            <a:ext cx="79263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9600" dirty="0" err="1">
                <a:ln w="28575">
                  <a:solidFill>
                    <a:schemeClr val="tx1"/>
                  </a:solidFill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Impact" pitchFamily="34" charset="0"/>
              </a:rPr>
              <a:t>Cont</a:t>
            </a:r>
            <a:r>
              <a:rPr lang="en-US" sz="9600" dirty="0" err="1">
                <a:ln w="28575">
                  <a:solidFill>
                    <a:schemeClr val="tx1"/>
                  </a:solidFill>
                </a:ln>
                <a:solidFill>
                  <a:srgbClr val="DDDDDD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Impact" pitchFamily="34" charset="0"/>
              </a:rPr>
              <a:t>amina</a:t>
            </a:r>
            <a:r>
              <a:rPr lang="en-US" sz="9600" dirty="0" err="1">
                <a:ln w="28575">
                  <a:solidFill>
                    <a:schemeClr val="tx1"/>
                  </a:solidFill>
                </a:ln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Impact" pitchFamily="34" charset="0"/>
              </a:rPr>
              <a:t>ción</a:t>
            </a:r>
            <a:endParaRPr lang="en-US" sz="9600" dirty="0">
              <a:ln w="28575">
                <a:solidFill>
                  <a:schemeClr val="tx1"/>
                </a:solidFill>
              </a:ln>
              <a:effectLst>
                <a:glow rad="228600"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6705600" cy="4800600"/>
          </a:xfrm>
          <a:noFill/>
          <a:ln/>
        </p:spPr>
        <p:txBody>
          <a:bodyPr/>
          <a:lstStyle/>
          <a:p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haroni" pitchFamily="2" charset="-79"/>
              </a:rPr>
              <a:t>EL</a:t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haroni" pitchFamily="2" charset="-79"/>
              </a:rPr>
            </a:b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haroni" pitchFamily="2" charset="-79"/>
              </a:rPr>
              <a:t>HAMBRE</a:t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haroni" pitchFamily="2" charset="-79"/>
              </a:rPr>
            </a:b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Aharoni" pitchFamily="2" charset="-79"/>
              </a:rPr>
              <a:t>INTERNA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S:\Graphics\Clipart\ISSUES\AIDSGRPH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16" name="Picture 2" descr="B:\War - Kosov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7" name="Picture 3" descr="B:\crime - top_suspect_school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8" name="Picture 4" descr="B:\War - kosovo_t1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G:\Graphics\Clipart\ISSUES\NARCOTIC.wpg"/>
          <p:cNvPicPr>
            <a:picLocks noChangeAspect="1" noChangeArrowheads="1"/>
          </p:cNvPicPr>
          <p:nvPr/>
        </p:nvPicPr>
        <p:blipFill>
          <a:blip r:embed="rId7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26627" name="Picture 3" descr="C:\Clipart\Pollution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8182" t="17593" r="18182" b="18518"/>
          <a:stretch>
            <a:fillRect/>
          </a:stretch>
        </p:blipFill>
        <p:spPr bwMode="auto">
          <a:xfrm>
            <a:off x="152400" y="1905000"/>
            <a:ext cx="2895600" cy="2376487"/>
          </a:xfrm>
          <a:prstGeom prst="rect">
            <a:avLst/>
          </a:prstGeom>
          <a:noFill/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6629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6630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6631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8600" y="4191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Ruptura de las Relaciones Humanas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4267200" y="2286000"/>
            <a:ext cx="533400" cy="914400"/>
          </a:xfrm>
          <a:prstGeom prst="up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DDDDDD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WordArt 15"/>
          <p:cNvSpPr>
            <a:spLocks noChangeArrowheads="1" noChangeShapeType="1" noTextEdit="1"/>
          </p:cNvSpPr>
          <p:nvPr/>
        </p:nvSpPr>
        <p:spPr bwMode="auto">
          <a:xfrm>
            <a:off x="457200" y="4343400"/>
            <a:ext cx="822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s-E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La Ignorancia de la Verdad Interna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CC">
                      <a:gamma/>
                      <a:shade val="46275"/>
                      <a:invGamma/>
                    </a:srgbClr>
                  </a:gs>
                  <a:gs pos="50000">
                    <a:srgbClr val="0000CC"/>
                  </a:gs>
                  <a:gs pos="100000">
                    <a:srgbClr val="00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 advClick="0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7B00CE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" y="210185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Comprensión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de 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Verdad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" y="3048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Transformación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Personal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" y="4168527"/>
            <a:ext cx="8991600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Relaciones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Verdaderas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con los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Demás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23900" y="5593988"/>
            <a:ext cx="7696200" cy="10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3882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Transformación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 de 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Sociedad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4E004E"/>
              </a:solidFill>
              <a:latin typeface="Arial Black" pitchFamily="34" charset="0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9900FF"/>
              </a:extrusionClr>
            </a:sp3d>
          </a:bodyPr>
          <a:lstStyle/>
          <a:p>
            <a:pPr algn="ctr">
              <a:lnSpc>
                <a:spcPts val="3800"/>
              </a:lnSpc>
            </a:pPr>
            <a:r>
              <a:rPr lang="es-E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Necesidad para una</a:t>
            </a:r>
          </a:p>
          <a:p>
            <a:pPr algn="ctr">
              <a:lnSpc>
                <a:spcPts val="3800"/>
              </a:lnSpc>
            </a:pPr>
            <a:r>
              <a:rPr lang="es-E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Comprensión Nueva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419600" y="2819400"/>
            <a:ext cx="304800" cy="26035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66FFFF"/>
              </a:gs>
              <a:gs pos="100000">
                <a:srgbClr val="FFFFCC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419600" y="3787889"/>
            <a:ext cx="304800" cy="26035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FFCC"/>
              </a:gs>
              <a:gs pos="100000">
                <a:srgbClr val="0000CC"/>
              </a:gs>
            </a:gsLst>
            <a:lin ang="5400000" scaled="1"/>
          </a:gradFill>
          <a:ln w="317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419600" y="5257800"/>
            <a:ext cx="304800" cy="26035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0000FF"/>
              </a:gs>
              <a:gs pos="100000">
                <a:srgbClr val="CC0099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  <p:bldP spid="27654" grpId="0"/>
      <p:bldP spid="27655" grpId="0" animBg="1"/>
      <p:bldP spid="27656" grpId="0" animBg="1"/>
      <p:bldP spid="276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828800" y="2514600"/>
            <a:ext cx="7315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spc="-15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La Existencia de Díos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295400" y="3276600"/>
            <a:ext cx="7315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spc="-150">
                <a:ln w="3175">
                  <a:solidFill>
                    <a:schemeClr val="tx1"/>
                  </a:solidFill>
                </a:ln>
                <a:solidFill>
                  <a:srgbClr val="660033"/>
                </a:solidFill>
                <a:latin typeface="Arial Black" pitchFamily="34" charset="0"/>
              </a:rPr>
              <a:t>El Propósito de la Vida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09600" y="4038600"/>
            <a:ext cx="7315200" cy="7620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rgbClr val="6600CC"/>
              </a:gs>
              <a:gs pos="100000">
                <a:srgbClr val="9966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 Origen del Mal</a:t>
            </a: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0" y="4800600"/>
            <a:ext cx="7315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" b="1">
              <a:ln w="3175">
                <a:solidFill>
                  <a:schemeClr val="tx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 spc="-15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La Meta de la Historia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0813" y="1447800"/>
            <a:ext cx="76215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>
                <a:solidFill>
                  <a:srgbClr val="660066"/>
                </a:solidFill>
                <a:latin typeface="Impact" pitchFamily="34" charset="0"/>
              </a:rPr>
              <a:t>Que Responda a las Preguntas 	Basicas de la Vida</a:t>
            </a:r>
            <a:endParaRPr lang="en-US" sz="40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1574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b="1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La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necesidad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de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una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nueva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ExpresiÓn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de la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Verdad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76200" y="5562600"/>
            <a:ext cx="8991600" cy="1066800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ln w="3175">
                <a:solidFill>
                  <a:schemeClr val="tx1"/>
                </a:solidFill>
              </a:ln>
              <a:solidFill>
                <a:srgbClr val="FF00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200" dirty="0">
              <a:ln w="3175">
                <a:solidFill>
                  <a:schemeClr val="tx1"/>
                </a:solidFill>
              </a:ln>
              <a:solidFill>
                <a:srgbClr val="FF00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b="1" spc="-150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La </a:t>
            </a:r>
            <a:r>
              <a:rPr lang="en-US" sz="4000" b="1" spc="-150" dirty="0" err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Existencia</a:t>
            </a:r>
            <a:r>
              <a:rPr lang="en-US" sz="4000" b="1" spc="-150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 </a:t>
            </a:r>
            <a:r>
              <a:rPr lang="en-US" sz="4000" b="1" spc="-150" dirty="0" err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después</a:t>
            </a:r>
            <a:endParaRPr lang="en-US" sz="4000" b="1" spc="-150" dirty="0">
              <a:ln w="3175">
                <a:solidFill>
                  <a:schemeClr val="tx1"/>
                </a:solidFill>
              </a:ln>
              <a:solidFill>
                <a:srgbClr val="5000A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000" b="1" spc="-150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 de</a:t>
            </a:r>
            <a:r>
              <a:rPr lang="en-US" sz="2800" b="1" spc="-150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 </a:t>
            </a:r>
            <a:r>
              <a:rPr lang="en-US" sz="4000" b="1" spc="-150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la </a:t>
            </a:r>
            <a:r>
              <a:rPr lang="en-US" sz="4000" b="1" spc="-150" dirty="0" err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Muerte</a:t>
            </a:r>
            <a:endParaRPr lang="en-US" sz="4000" b="1" spc="-150" dirty="0">
              <a:ln w="3175">
                <a:solidFill>
                  <a:schemeClr val="tx1"/>
                </a:solidFill>
              </a:ln>
              <a:solidFill>
                <a:srgbClr val="500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4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nimBg="1" autoUpdateAnimBg="0"/>
      <p:bldP spid="28676" grpId="0" animBg="1" autoUpdateAnimBg="0"/>
      <p:bldP spid="28677" grpId="0" animBg="1" autoUpdateAnimBg="0"/>
      <p:bldP spid="28678" grpId="0" autoUpdateAnimBg="0"/>
      <p:bldP spid="28679" grpId="0" animBg="1" autoUpdateAnimBg="0"/>
      <p:bldP spid="2868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90600" y="3886200"/>
            <a:ext cx="71628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 err="1">
                <a:solidFill>
                  <a:srgbClr val="800080"/>
                </a:solidFill>
                <a:latin typeface="Arial Black" pitchFamily="34" charset="0"/>
              </a:rPr>
              <a:t>Explica</a:t>
            </a:r>
            <a:r>
              <a:rPr lang="en-US" sz="36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Arial Black" pitchFamily="34" charset="0"/>
              </a:rPr>
              <a:t>las</a:t>
            </a:r>
            <a:r>
              <a:rPr lang="en-US" sz="3600" dirty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Arial Black" pitchFamily="34" charset="0"/>
              </a:rPr>
              <a:t>Escrituras</a:t>
            </a:r>
            <a:endParaRPr lang="en-US" sz="3600" dirty="0"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0813" y="1447800"/>
            <a:ext cx="76215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>
                <a:solidFill>
                  <a:srgbClr val="660066"/>
                </a:solidFill>
                <a:latin typeface="Impact" pitchFamily="34" charset="0"/>
              </a:rPr>
              <a:t>Que Responda a las Preguntas 	Basicas de la Vida</a:t>
            </a:r>
            <a:endParaRPr lang="en-US" sz="40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0813" y="2667000"/>
            <a:ext cx="6997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Que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Harmonize 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las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Religiones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y 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Filosofías</a:t>
            </a:r>
            <a:endParaRPr lang="en-US" sz="48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1574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b="1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La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necesidad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de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una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nueva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ExpresiÓn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de la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Verdad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28600" y="4724400"/>
            <a:ext cx="8686800" cy="1981200"/>
            <a:chOff x="144" y="2976"/>
            <a:chExt cx="5472" cy="1248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144" y="2976"/>
              <a:ext cx="5472" cy="124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500">
                <a:solidFill>
                  <a:srgbClr val="FFFF00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00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753" y="3212"/>
              <a:ext cx="4355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" dirty="0"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 dirty="0" err="1">
                  <a:solidFill>
                    <a:srgbClr val="0000CC"/>
                  </a:solidFill>
                  <a:latin typeface="Arial Black" pitchFamily="34" charset="0"/>
                </a:rPr>
                <a:t>Resuelve</a:t>
              </a:r>
              <a:r>
                <a:rPr lang="en-US" sz="3600" dirty="0">
                  <a:solidFill>
                    <a:srgbClr val="0000CC"/>
                  </a:solidFill>
                  <a:latin typeface="Arial Black" pitchFamily="34" charset="0"/>
                </a:rPr>
                <a:t> los </a:t>
              </a:r>
              <a:r>
                <a:rPr lang="en-US" sz="3600" dirty="0" err="1">
                  <a:solidFill>
                    <a:srgbClr val="0000CC"/>
                  </a:solidFill>
                  <a:latin typeface="Arial Black" pitchFamily="34" charset="0"/>
                </a:rPr>
                <a:t>Conflictos</a:t>
              </a:r>
              <a:endParaRPr lang="en-US" sz="3600" dirty="0"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 dirty="0">
                  <a:solidFill>
                    <a:srgbClr val="0000CC"/>
                  </a:solidFill>
                  <a:latin typeface="Arial Black" pitchFamily="34" charset="0"/>
                </a:rPr>
                <a:t>entre </a:t>
              </a:r>
              <a:r>
                <a:rPr lang="en-US" sz="3600" dirty="0" err="1">
                  <a:solidFill>
                    <a:srgbClr val="0000CC"/>
                  </a:solidFill>
                  <a:latin typeface="Arial Black" pitchFamily="34" charset="0"/>
                </a:rPr>
                <a:t>las</a:t>
              </a:r>
              <a:r>
                <a:rPr lang="en-US" sz="36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Arial Black" pitchFamily="34" charset="0"/>
                </a:rPr>
                <a:t>Ideologías</a:t>
              </a:r>
              <a:endParaRPr lang="en-US" sz="3600" dirty="0"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 dirty="0" err="1">
                  <a:solidFill>
                    <a:srgbClr val="0000CC"/>
                  </a:solidFill>
                  <a:latin typeface="Arial Black" pitchFamily="34" charset="0"/>
                </a:rPr>
                <a:t>Espirituales</a:t>
              </a:r>
              <a:r>
                <a:rPr lang="en-US" sz="3600" dirty="0">
                  <a:solidFill>
                    <a:srgbClr val="0000CC"/>
                  </a:solidFill>
                  <a:latin typeface="Arial Black" pitchFamily="34" charset="0"/>
                </a:rPr>
                <a:t> y </a:t>
              </a:r>
              <a:r>
                <a:rPr lang="en-US" sz="3600" dirty="0" err="1">
                  <a:solidFill>
                    <a:srgbClr val="0000CC"/>
                  </a:solidFill>
                  <a:latin typeface="Arial Black" pitchFamily="34" charset="0"/>
                </a:rPr>
                <a:t>Materiales</a:t>
              </a:r>
              <a:endParaRPr lang="en-US" sz="360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0813" y="3886200"/>
            <a:ext cx="89789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3300"/>
                </a:solidFill>
                <a:latin typeface="Impact" pitchFamily="34" charset="0"/>
              </a:rPr>
              <a:t>Que</a:t>
            </a:r>
            <a:r>
              <a:rPr lang="en-US" sz="4400" dirty="0">
                <a:solidFill>
                  <a:srgbClr val="003300"/>
                </a:solidFill>
                <a:latin typeface="Impact" pitchFamily="34" charset="0"/>
              </a:rPr>
              <a:t> Harmonize</a:t>
            </a: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la</a:t>
            </a: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Impact" pitchFamily="34" charset="0"/>
              </a:rPr>
              <a:t>Religión</a:t>
            </a:r>
            <a:r>
              <a:rPr lang="en-US" sz="2000" dirty="0">
                <a:solidFill>
                  <a:srgbClr val="003300"/>
                </a:solidFill>
                <a:latin typeface="Impact" pitchFamily="34" charset="0"/>
              </a:rPr>
              <a:t>  </a:t>
            </a: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y</a:t>
            </a:r>
            <a:r>
              <a:rPr lang="en-US" sz="2000" dirty="0">
                <a:solidFill>
                  <a:srgbClr val="003300"/>
                </a:solidFill>
                <a:latin typeface="Impact" pitchFamily="34" charset="0"/>
              </a:rPr>
              <a:t>  </a:t>
            </a: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la</a:t>
            </a:r>
            <a:r>
              <a:rPr lang="en-US" sz="2000" dirty="0"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Impact" pitchFamily="34" charset="0"/>
              </a:rPr>
              <a:t>Ciencia</a:t>
            </a:r>
            <a:endParaRPr lang="en-US" sz="4800" dirty="0"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813" y="4572000"/>
            <a:ext cx="5843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50800" dir="18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Que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Unifique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la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Familia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0813" y="5464175"/>
            <a:ext cx="68595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50800" dir="18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FFCCFF"/>
              </a:buClr>
              <a:buFont typeface="Wingdings" pitchFamily="2" charset="2"/>
              <a:buChar char="Ø"/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Que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Harmonize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las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Razas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,  	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Naciones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y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Culturas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0813" y="1447800"/>
            <a:ext cx="76215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>
                <a:solidFill>
                  <a:srgbClr val="660066"/>
                </a:solidFill>
                <a:latin typeface="Impact" pitchFamily="34" charset="0"/>
              </a:rPr>
              <a:t>Que Responda a las Preguntas 	Basicas de la Vida</a:t>
            </a:r>
            <a:endParaRPr lang="en-US" sz="40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0813" y="2667000"/>
            <a:ext cx="6997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400">
                <a:solidFill>
                  <a:srgbClr val="0000CC"/>
                </a:solidFill>
                <a:latin typeface="Impact" pitchFamily="34" charset="0"/>
              </a:rPr>
              <a:t>Que Harmonize las 	Religiones y Filosofías</a:t>
            </a:r>
            <a:endParaRPr lang="en-US" sz="480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1574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b="1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La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necesidad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de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una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nueva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ExpresiÓn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de la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Verdad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5C00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437549"/>
            <a:ext cx="8305800" cy="6039451"/>
            <a:chOff x="381000" y="381000"/>
            <a:chExt cx="8305800" cy="6039451"/>
          </a:xfrm>
        </p:grpSpPr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381000" y="381000"/>
              <a:ext cx="8153400" cy="339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1200000" algn="ctr" rotWithShape="0">
                <a:schemeClr val="bg1"/>
              </a:outerShdw>
            </a:effectLst>
          </p:spPr>
          <p:txBody>
            <a:bodyPr wrap="square" anchor="ctr">
              <a:spAutoFit/>
            </a:bodyPr>
            <a:lstStyle/>
            <a:p>
              <a:pPr algn="just" eaLnBrk="0" hangingPunct="0">
                <a:lnSpc>
                  <a:spcPct val="85000"/>
                </a:lnSpc>
              </a:pP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“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Una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cosa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está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certada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: los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seres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humanos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no se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pueden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mejorar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por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más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y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más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leyes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y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reglamentos</a:t>
              </a:r>
              <a:r>
                <a:rPr lang="en-US" sz="36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…..</a:t>
              </a:r>
              <a:r>
                <a:rPr lang="en-US" sz="20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El</a:t>
              </a:r>
              <a:r>
                <a:rPr lang="en-US" sz="20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conocimiento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de</a:t>
              </a:r>
              <a:r>
                <a:rPr lang="en-US" sz="20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las</a:t>
              </a:r>
              <a:r>
                <a:rPr lang="en-US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cosas</a:t>
              </a:r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no</a:t>
              </a:r>
              <a:r>
                <a:rPr lang="en-US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es</a:t>
              </a:r>
              <a:r>
                <a:rPr lang="en-US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lo</a:t>
              </a:r>
              <a:r>
                <a:rPr lang="en-US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mismo</a:t>
              </a:r>
              <a:r>
                <a:rPr lang="en-US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que</a:t>
              </a:r>
              <a:r>
                <a:rPr lang="en-US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el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conocer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el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significado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,…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leyes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no son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moralidades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…. </a:t>
              </a:r>
              <a:endParaRPr lang="en-US" sz="3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</p:txBody>
        </p:sp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447800" y="5334000"/>
              <a:ext cx="5791200" cy="108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5400" dir="1800000" algn="ctr" rotWithShape="0">
                <a:schemeClr val="tx1"/>
              </a:outer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Hans </a:t>
              </a:r>
              <a:r>
                <a:rPr lang="en-US" sz="28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Küng</a:t>
              </a: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: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Sociologista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Alemán</a:t>
              </a:r>
              <a:endParaRPr lang="en-US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La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Responsabilidad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Global:  En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Busca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a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una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Ética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Nueva Mundial, 1991</a:t>
              </a:r>
              <a:endParaRPr lang="en-US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" charset="0"/>
              </a:endParaRP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381000" y="3689350"/>
              <a:ext cx="8305800" cy="149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12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“¿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Qué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spc="-15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es</a:t>
              </a:r>
              <a:r>
                <a:rPr lang="en-US" sz="3600" spc="-15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un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orden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mundial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sin… [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una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]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ética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para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el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todo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de la </a:t>
              </a:r>
              <a:r>
                <a:rPr lang="en-US" sz="36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humanidad</a:t>
              </a:r>
              <a:r>
                <a:rPr lang="en-US" sz="36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…?”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advClick="0" advTm="2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1219200" y="304800"/>
            <a:ext cx="670560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>
                <a:latin typeface="Arial Black" pitchFamily="34" charset="0"/>
              </a:rPr>
              <a:t>Las </a:t>
            </a:r>
            <a:r>
              <a:rPr lang="en-US" sz="3600" err="1">
                <a:latin typeface="Arial Black" pitchFamily="34" charset="0"/>
              </a:rPr>
              <a:t>Enseñanzas</a:t>
            </a:r>
            <a:r>
              <a:rPr lang="en-US" sz="3600">
                <a:latin typeface="Arial Black" pitchFamily="34" charset="0"/>
              </a:rPr>
              <a:t> </a:t>
            </a:r>
            <a:r>
              <a:rPr lang="en-US" sz="3600" smtClean="0">
                <a:latin typeface="Arial Black" pitchFamily="34" charset="0"/>
              </a:rPr>
              <a:t>de</a:t>
            </a:r>
            <a:endParaRPr lang="en-US" sz="3600" dirty="0"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atin typeface="Arial Black" pitchFamily="34" charset="0"/>
              </a:rPr>
              <a:t>Rev. Dr. Sun </a:t>
            </a:r>
            <a:r>
              <a:rPr lang="en-US" sz="3600" dirty="0" err="1">
                <a:latin typeface="Arial Black" pitchFamily="34" charset="0"/>
              </a:rPr>
              <a:t>Myung</a:t>
            </a:r>
            <a:r>
              <a:rPr lang="en-US" sz="3600" dirty="0">
                <a:latin typeface="Arial Black" pitchFamily="34" charset="0"/>
              </a:rPr>
              <a:t> Moon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43050" y="2057400"/>
            <a:ext cx="6076950" cy="4391025"/>
            <a:chOff x="1543050" y="2133600"/>
            <a:chExt cx="6076950" cy="4391025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3050" y="2133600"/>
              <a:ext cx="6076950" cy="421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774" name="WordArt 6"/>
            <p:cNvSpPr>
              <a:spLocks noChangeArrowheads="1" noChangeShapeType="1" noTextEdit="1"/>
            </p:cNvSpPr>
            <p:nvPr/>
          </p:nvSpPr>
          <p:spPr bwMode="auto">
            <a:xfrm rot="83726">
              <a:off x="3733800" y="4113213"/>
              <a:ext cx="3276600" cy="684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pPr algn="ctr"/>
              <a:r>
                <a:rPr lang="en-US" sz="3600" kern="10" spc="30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Unificación</a:t>
              </a:r>
            </a:p>
          </p:txBody>
        </p:sp>
        <p:sp>
          <p:nvSpPr>
            <p:cNvPr id="32775" name="WordArt 7"/>
            <p:cNvSpPr>
              <a:spLocks noChangeArrowheads="1" noChangeShapeType="1" noTextEdit="1"/>
            </p:cNvSpPr>
            <p:nvPr/>
          </p:nvSpPr>
          <p:spPr bwMode="auto">
            <a:xfrm rot="77332">
              <a:off x="2820988" y="2592388"/>
              <a:ext cx="2968625" cy="727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0060"/>
                </a:avLst>
              </a:prstTxWarp>
            </a:bodyPr>
            <a:lstStyle/>
            <a:p>
              <a:pPr algn="ctr"/>
              <a:r>
                <a:rPr lang="en-US" sz="3600" kern="10" spc="300" dirty="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El Principio</a:t>
              </a:r>
            </a:p>
          </p:txBody>
        </p:sp>
        <p:sp>
          <p:nvSpPr>
            <p:cNvPr id="32776" name="WordArt 8"/>
            <p:cNvSpPr>
              <a:spLocks noChangeArrowheads="1" noChangeShapeType="1" noTextEdit="1"/>
            </p:cNvSpPr>
            <p:nvPr/>
          </p:nvSpPr>
          <p:spPr bwMode="auto">
            <a:xfrm rot="77332">
              <a:off x="4114800" y="3429000"/>
              <a:ext cx="129540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5593"/>
                </a:avLst>
              </a:prstTxWarp>
            </a:bodyPr>
            <a:lstStyle/>
            <a:p>
              <a:pPr algn="ctr"/>
              <a:r>
                <a:rPr lang="en-US" sz="3600" kern="10" spc="30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de la</a:t>
              </a:r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 rot="5400000" flipH="1" flipV="1">
              <a:off x="4149726" y="5837237"/>
              <a:ext cx="958850" cy="415925"/>
            </a:xfrm>
            <a:prstGeom prst="wave">
              <a:avLst>
                <a:gd name="adj1" fmla="val 13005"/>
                <a:gd name="adj2" fmla="val 0"/>
              </a:avLst>
            </a:prstGeom>
            <a:gradFill rotWithShape="0">
              <a:gsLst>
                <a:gs pos="0">
                  <a:srgbClr val="B2B2B2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370013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Nuevos Entendimientos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 rot="5380979">
            <a:off x="4304507" y="1959768"/>
            <a:ext cx="533400" cy="423863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 rot="10796790" flipH="1" flipV="1">
            <a:off x="495300" y="3578225"/>
            <a:ext cx="8151813" cy="9921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Propósito de la Vida Humana</a:t>
            </a:r>
            <a:endParaRPr lang="en-US" sz="16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 rot="10797412" flipH="1" flipV="1">
            <a:off x="836613" y="2625725"/>
            <a:ext cx="7467600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Naturaleza de Díos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10797387" flipH="1" flipV="1">
            <a:off x="-1588" y="5638800"/>
            <a:ext cx="9144001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Propósito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y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Dirección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Historia</a:t>
            </a:r>
            <a:endParaRPr lang="en-US" sz="1600">
              <a:solidFill>
                <a:srgbClr val="003300"/>
              </a:solidFill>
              <a:effectLst>
                <a:outerShdw blurRad="50800" dist="38100" dir="18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 rot="10797128" flipH="1" flipV="1">
            <a:off x="265113" y="46466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Vida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después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Muerte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2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 animBg="1"/>
      <p:bldP spid="33797" grpId="0" animBg="1" autoUpdateAnimBg="0"/>
      <p:bldP spid="33798" grpId="0" animBg="1" autoUpdateAnimBg="0"/>
      <p:bldP spid="33799" grpId="0" animBg="1" autoUpdateAnimBg="0"/>
      <p:bldP spid="3380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 rot="10797412" flipH="1" flipV="1">
            <a:off x="836613" y="2625725"/>
            <a:ext cx="7467600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Naturaleza de Díos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 rot="10797128" flipH="1" flipV="1">
            <a:off x="265113" y="46466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Vida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después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Muerte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371600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Nuevos</a:t>
            </a:r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 </a:t>
            </a:r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Entendimientos</a:t>
            </a:r>
            <a:endParaRPr lang="en-US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 rot="10796790" flipH="1" flipV="1">
            <a:off x="496888" y="3578225"/>
            <a:ext cx="8151812" cy="9921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Propósito de la Vida Humana</a:t>
            </a:r>
            <a:endParaRPr lang="en-US" sz="16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 rot="10797387" flipH="1" flipV="1">
            <a:off x="0" y="5638800"/>
            <a:ext cx="9144000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Propósito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y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Dirección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Historia</a:t>
            </a:r>
            <a:endParaRPr lang="en-US" sz="1600">
              <a:solidFill>
                <a:srgbClr val="003300"/>
              </a:solidFill>
              <a:effectLst>
                <a:outerShdw blurRad="50800" dist="38100" dir="18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5380979">
            <a:off x="4306094" y="19597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 rot="-819541">
            <a:off x="1132236" y="2303525"/>
            <a:ext cx="8964763" cy="356123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4901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Areas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constantes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de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preocupación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 rot="10797412" flipH="1" flipV="1">
            <a:off x="836613" y="2625725"/>
            <a:ext cx="7467600" cy="8858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Naturaleza de Díos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 rot="10797128" flipH="1" flipV="1">
            <a:off x="265113" y="4646613"/>
            <a:ext cx="8610600" cy="9144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9999FF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Vida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después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de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la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Muerte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10796790" flipH="1" flipV="1">
            <a:off x="496888" y="3578225"/>
            <a:ext cx="8151812" cy="992188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>
              <a:solidFill>
                <a:srgbClr val="9999FF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Propósito de la Vida Humana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 rot="10797387" flipH="1" flipV="1">
            <a:off x="0" y="5638800"/>
            <a:ext cx="9144000" cy="990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Propósito</a:t>
            </a:r>
            <a:r>
              <a:rPr lang="en-US" sz="1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y</a:t>
            </a:r>
            <a:r>
              <a:rPr lang="en-US" sz="1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Dirección</a:t>
            </a:r>
            <a:r>
              <a:rPr lang="en-US" sz="10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de</a:t>
            </a:r>
            <a:r>
              <a:rPr lang="en-US" sz="10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la</a:t>
            </a:r>
            <a:r>
              <a:rPr lang="en-US" sz="10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Historia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-304800" y="2590800"/>
            <a:ext cx="88392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s-E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Enfoca problemas</a:t>
            </a:r>
          </a:p>
          <a:p>
            <a:pPr algn="ctr"/>
            <a:r>
              <a:rPr lang="es-E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del Mundo de hoy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1371600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Nuevos</a:t>
            </a:r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 </a:t>
            </a:r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Entendimientos</a:t>
            </a:r>
            <a:endParaRPr lang="en-US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 rot="5380979">
            <a:off x="4306094" y="19597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549446"/>
            <a:ext cx="8686800" cy="18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La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Necesidad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presente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de un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Nuevo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Entendimiento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371600"/>
          </a:xfrm>
          <a:noFill/>
          <a:ln/>
        </p:spPr>
        <p:txBody>
          <a:bodyPr/>
          <a:lstStyle/>
          <a:p>
            <a:r>
              <a:rPr lang="en-US" sz="66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El </a:t>
            </a:r>
            <a:r>
              <a:rPr lang="en-US" sz="66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Hambre</a:t>
            </a:r>
            <a:r>
              <a:rPr lang="en-US" sz="66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66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Interna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143000" y="3810000"/>
            <a:ext cx="77724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545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Espiritual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365250"/>
            <a:ext cx="7497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1. 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El Principio de la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Creación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Arial Black" pitchFamily="34" charset="0"/>
              </a:rPr>
              <a:t>2. 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La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Causa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 del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Conflicto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Humano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540054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66800" y="3779838"/>
            <a:ext cx="5300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El Origen del Mal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66800" y="5472113"/>
            <a:ext cx="6324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eaLnBrk="0" hangingPunct="0">
              <a:lnSpc>
                <a:spcPct val="8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5008A"/>
                </a:solidFill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45008A"/>
                </a:solidFill>
                <a:latin typeface="Arial Black" pitchFamily="34" charset="0"/>
              </a:rPr>
              <a:t>Restauración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5008A"/>
                </a:solidFill>
                <a:latin typeface="Arial Black" pitchFamily="34" charset="0"/>
              </a:rPr>
              <a:t> del 	Ideal Original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45008A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3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.  El Principio de la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Restauración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  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5067413" cy="5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chemeClr val="tx1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Arial Black" pitchFamily="34" charset="0"/>
              </a:rPr>
              <a:t>El Ideal Original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 advClick="0" advTm="2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305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Federación de Familias pro</a:t>
            </a:r>
          </a:p>
          <a:p>
            <a:pPr algn="ctr"/>
            <a:r>
              <a:rPr lang="es-ES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Paz Mundial y Unificación</a:t>
            </a:r>
            <a:endParaRPr lang="en-US" sz="2000" kern="1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4" name="Picture 2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6096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471737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40309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4876800" cy="102797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Para más información 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  <a:cs typeface="Times New Roman" pitchFamily="18" charset="0"/>
              </a:rPr>
              <a:t>visite nuestra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website al: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Presentación audiovisual por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33400"/>
            <a:ext cx="6553200" cy="1098550"/>
          </a:xfrm>
          <a:noFill/>
        </p:spPr>
        <p:txBody>
          <a:bodyPr/>
          <a:lstStyle/>
          <a:p>
            <a:pPr algn="l"/>
            <a:r>
              <a:rPr lang="en-US" sz="96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FELICIDAD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086100" y="48768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CC00CC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648200" y="4419600"/>
            <a:ext cx="4114800" cy="12954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5082"/>
              </a:avLst>
            </a:prstTxWarp>
          </a:bodyPr>
          <a:lstStyle/>
          <a:p>
            <a:pPr algn="ctr"/>
            <a:r>
              <a:rPr lang="en-US" sz="60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1800000" algn="ctr" rotWithShape="0">
                    <a:srgbClr val="0000CC"/>
                  </a:outerShdw>
                </a:effectLst>
                <a:latin typeface="Arial Black"/>
              </a:rPr>
              <a:t>Felicidad</a:t>
            </a:r>
            <a:endParaRPr lang="en-US" sz="60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66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1800000" algn="ctr" rotWithShape="0">
                  <a:srgbClr val="0000CC"/>
                </a:outerShdw>
              </a:effectLst>
              <a:latin typeface="Arial Black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71800" y="522605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DESEOS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2101850"/>
            <a:ext cx="8534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08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b="1" dirty="0">
                <a:solidFill>
                  <a:srgbClr val="000099"/>
                </a:solidFill>
                <a:latin typeface="Arial Black" pitchFamily="34" charset="0"/>
              </a:rPr>
              <a:t>El </a:t>
            </a:r>
            <a:r>
              <a:rPr lang="en-US" sz="5400" b="1" dirty="0" err="1">
                <a:solidFill>
                  <a:srgbClr val="000099"/>
                </a:solidFill>
                <a:latin typeface="Arial Black" pitchFamily="34" charset="0"/>
              </a:rPr>
              <a:t>Cumplimiento</a:t>
            </a:r>
            <a:r>
              <a:rPr lang="en-US" sz="5400" b="1" dirty="0">
                <a:solidFill>
                  <a:srgbClr val="000099"/>
                </a:solidFill>
                <a:latin typeface="Arial Black" pitchFamily="34" charset="0"/>
              </a:rPr>
              <a:t> de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 err="1">
                <a:solidFill>
                  <a:srgbClr val="000099"/>
                </a:solidFill>
                <a:latin typeface="Arial Black" pitchFamily="34" charset="0"/>
              </a:rPr>
              <a:t>nuestros</a:t>
            </a:r>
            <a:r>
              <a:rPr lang="en-US" sz="54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Arial Black" pitchFamily="34" charset="0"/>
              </a:rPr>
              <a:t>Deseos</a:t>
            </a:r>
            <a:endParaRPr lang="en-US" sz="5400" b="1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7467600" y="9144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58005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=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3657600"/>
            <a:ext cx="2590800" cy="2590800"/>
            <a:chOff x="304800" y="3810000"/>
            <a:chExt cx="2590800" cy="2590800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 descr="People in color copy 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09600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1950" y="4439536"/>
            <a:ext cx="2476500" cy="11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Ser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Humano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nimBg="1" autoUpdateAnimBg="0"/>
      <p:bldP spid="9222" grpId="0" animBg="1"/>
      <p:bldP spid="9223" grpId="0" autoUpdateAnimBg="0"/>
      <p:bldP spid="9224" grpId="0" autoUpdateAnimBg="0"/>
      <p:bldP spid="9225" grpId="0" animBg="1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124200" y="4575175"/>
            <a:ext cx="36576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300" b="1" smtClean="0">
              <a:ln w="3175">
                <a:solidFill>
                  <a:schemeClr val="tx1"/>
                </a:solidFill>
              </a:ln>
              <a:solidFill>
                <a:srgbClr val="005A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005A00"/>
                </a:solidFill>
                <a:latin typeface="Arial Black" pitchFamily="34" charset="0"/>
              </a:rPr>
              <a:t>Vivienda</a:t>
            </a:r>
            <a:endParaRPr lang="en-US" sz="4000" b="1">
              <a:ln w="3175">
                <a:solidFill>
                  <a:schemeClr val="tx1"/>
                </a:solidFill>
              </a:ln>
              <a:solidFill>
                <a:srgbClr val="005A00"/>
              </a:solidFill>
              <a:latin typeface="Arial Black" pitchFamily="34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505200" y="4575175"/>
            <a:ext cx="28956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4000" b="1">
                <a:ln w="3175">
                  <a:solidFill>
                    <a:schemeClr val="tx1"/>
                  </a:solidFill>
                </a:ln>
                <a:solidFill>
                  <a:srgbClr val="005A00"/>
                </a:solidFill>
                <a:latin typeface="Arial Black" pitchFamily="34" charset="0"/>
              </a:rPr>
              <a:t>Ropa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581400" y="4575175"/>
            <a:ext cx="27432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4000" b="1">
                <a:ln w="3175">
                  <a:solidFill>
                    <a:schemeClr val="tx1"/>
                  </a:solidFill>
                </a:ln>
                <a:solidFill>
                  <a:srgbClr val="005A00"/>
                </a:solidFill>
                <a:latin typeface="Arial Black" pitchFamily="34" charset="0"/>
              </a:rPr>
              <a:t>Comida</a:t>
            </a: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581400" y="2781300"/>
            <a:ext cx="27432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 b="1" smtClean="0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Verdad</a:t>
            </a:r>
            <a:endParaRPr lang="en-US" sz="4000" b="1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505200" y="2781300"/>
            <a:ext cx="28956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b="1" smtClean="0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Belleza</a:t>
            </a:r>
            <a:endParaRPr lang="en-US" sz="4000" b="1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200400" y="2743200"/>
            <a:ext cx="3505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 b="1" smtClean="0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Bondad</a:t>
            </a:r>
            <a:endParaRPr lang="en-US" sz="4000" b="1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581400" y="2819400"/>
            <a:ext cx="2743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0000"/>
              </a:spcAft>
            </a:pPr>
            <a:endParaRPr lang="en-US" sz="100" b="1" smtClean="0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>
              <a:spcAft>
                <a:spcPct val="10000"/>
              </a:spcAft>
            </a:pPr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Amor</a:t>
            </a:r>
            <a:endParaRPr lang="en-US" sz="4000" b="1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23963" y="1736725"/>
            <a:ext cx="17478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Impact" pitchFamily="34" charset="0"/>
              </a:rPr>
              <a:t>Mente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blurRad="50800" dist="38100" dir="12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219200"/>
          </a:xfrm>
          <a:gradFill rotWithShape="0">
            <a:gsLst>
              <a:gs pos="0">
                <a:srgbClr val="FFCCFF"/>
              </a:gs>
              <a:gs pos="50000">
                <a:srgbClr val="FFFF66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4C004C"/>
                </a:solidFill>
                <a:latin typeface="Impact" pitchFamily="34" charset="0"/>
              </a:rPr>
              <a:t>Dos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solidFill>
                  <a:srgbClr val="4C004C"/>
                </a:solidFill>
                <a:latin typeface="Impact" pitchFamily="34" charset="0"/>
              </a:rPr>
              <a:t>Aspectos</a:t>
            </a: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rgbClr val="4C004C"/>
                </a:solidFill>
                <a:latin typeface="Impact" pitchFamily="34" charset="0"/>
              </a:rPr>
              <a:t> del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solidFill>
                  <a:srgbClr val="4C004C"/>
                </a:solidFill>
                <a:latin typeface="Impact" pitchFamily="34" charset="0"/>
              </a:rPr>
              <a:t>Deseo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4C004C"/>
              </a:solidFill>
              <a:latin typeface="Impact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914400" y="5527675"/>
            <a:ext cx="205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1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latin typeface="Impact" pitchFamily="34" charset="0"/>
              </a:rPr>
              <a:t>Cuerpo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CCFF33"/>
              </a:solidFill>
              <a:latin typeface="Arial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581400" y="1676400"/>
            <a:ext cx="2743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Valores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Espirituales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57600" y="54864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1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Valores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Materiales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C66"/>
              </a:solidFill>
              <a:latin typeface="Impact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400800" y="1676400"/>
            <a:ext cx="2895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5E005E"/>
                </a:solidFill>
                <a:latin typeface="Impact" pitchFamily="34" charset="0"/>
              </a:rPr>
              <a:t>Felicidad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5E005E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5E005E"/>
                </a:solidFill>
                <a:latin typeface="Impact" pitchFamily="34" charset="0"/>
              </a:rPr>
              <a:t>Espiritual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5E005E"/>
              </a:solidFill>
              <a:latin typeface="Impact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477000" y="5500688"/>
            <a:ext cx="28956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1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Felicidad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Material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006600"/>
              </a:solidFill>
              <a:latin typeface="Impact" pitchFamily="34" charset="0"/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6324600" y="204152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9900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6324600" y="5943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66FF"/>
              </a:gs>
              <a:gs pos="100000">
                <a:srgbClr val="FFFF00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2281843">
            <a:off x="1977583" y="5202238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9966FF"/>
              </a:gs>
              <a:gs pos="100000">
                <a:srgbClr val="CCFF33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-3050410">
            <a:off x="1993900" y="2527300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rgbClr val="FFCCFF"/>
              </a:gs>
              <a:gs pos="100000">
                <a:srgbClr val="FF66FF"/>
              </a:gs>
            </a:gsLst>
            <a:path path="rect">
              <a:fillToRect t="100000" r="10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3162300" y="204152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CC00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162300" y="586422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66FF"/>
              </a:gs>
              <a:gs pos="100000">
                <a:srgbClr val="FFFF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1000" y="2895600"/>
            <a:ext cx="2362200" cy="2362200"/>
            <a:chOff x="381000" y="2819400"/>
            <a:chExt cx="2438400" cy="2438400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381000" y="2819400"/>
              <a:ext cx="2438400" cy="24384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25" descr="People in color copy 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90982" y="2971800"/>
              <a:ext cx="1777104" cy="2160838"/>
            </a:xfrm>
            <a:prstGeom prst="rect">
              <a:avLst/>
            </a:prstGeom>
          </p:spPr>
        </p:pic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1426" y="3606145"/>
            <a:ext cx="2257986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Ser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Humano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5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1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1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1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1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1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1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1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  <p:bldP spid="10248" grpId="0" animBg="1" autoUpdateAnimBg="0"/>
      <p:bldP spid="10246" grpId="0" animBg="1" autoUpdateAnimBg="0"/>
      <p:bldP spid="10242" grpId="0" animBg="1" autoUpdateAnimBg="0"/>
      <p:bldP spid="10243" grpId="0" animBg="1" autoUpdateAnimBg="0"/>
      <p:bldP spid="10244" grpId="0" animBg="1" autoUpdateAnimBg="0"/>
      <p:bldP spid="10245" grpId="0" animBg="1" autoUpdateAnimBg="0"/>
      <p:bldP spid="10250" grpId="0" animBg="1" autoUpdateAnimBg="0"/>
      <p:bldP spid="10256" grpId="0" animBg="1" autoUpdateAnimBg="0"/>
      <p:bldP spid="10257" grpId="0" animBg="1" autoUpdateAnimBg="0"/>
      <p:bldP spid="10258" grpId="0" animBg="1" autoUpdateAnimBg="0"/>
      <p:bldP spid="10259" grpId="0" animBg="1" autoUpdateAnimBg="0"/>
      <p:bldP spid="10260" grpId="0" animBg="1" autoUpdateAnimBg="0"/>
      <p:bldP spid="10261" grpId="0" animBg="1" autoUpdateAnimBg="0"/>
      <p:bldP spid="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390900" y="4267200"/>
            <a:ext cx="24384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Ciencia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28600" y="1905000"/>
            <a:ext cx="1676400" cy="1227138"/>
            <a:chOff x="144" y="1190"/>
            <a:chExt cx="1056" cy="773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 rot="10703260" flipH="1" flipV="1">
              <a:off x="145" y="1190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3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8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spcAft>
                  <a:spcPct val="30000"/>
                </a:spcAft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44" y="1355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Verdad</a:t>
              </a:r>
            </a:p>
          </p:txBody>
        </p:sp>
      </p:grp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3200400" y="32766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Religión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01625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>
                <a:solidFill>
                  <a:srgbClr val="000099"/>
                </a:solidFill>
                <a:latin typeface="Impact" pitchFamily="34" charset="0"/>
              </a:rPr>
              <a:t>Comida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449388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Vivienda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2188" y="4419600"/>
            <a:ext cx="2689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Valores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Materiales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144588" y="1066800"/>
            <a:ext cx="2581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Valores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50800"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Espirituales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50800"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100000">
                  <a:srgbClr val="7C00A8"/>
                </a:gs>
              </a:gsLst>
              <a:path path="shape">
                <a:fillToRect l="50000" t="50000" r="50000" b="50000"/>
              </a:path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200">
                <a:solidFill>
                  <a:srgbClr val="00FFFF"/>
                </a:solidFill>
                <a:latin typeface="Impact" pitchFamily="34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144" y="48"/>
              <a:ext cx="547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El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Propósito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de la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Religión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y la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Ciencia</a:t>
              </a:r>
              <a:endParaRPr lang="en-US" sz="42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066800" y="2073275"/>
            <a:ext cx="1676400" cy="1227138"/>
            <a:chOff x="672" y="1296"/>
            <a:chExt cx="1056" cy="773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 rot="10703260" flipH="1" flipV="1">
              <a:off x="676" y="1296"/>
              <a:ext cx="1049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4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672" y="1471"/>
              <a:ext cx="105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800">
                  <a:solidFill>
                    <a:srgbClr val="660066"/>
                  </a:solidFill>
                  <a:latin typeface="Impact" pitchFamily="34" charset="0"/>
                </a:rPr>
                <a:t>Belleza</a:t>
              </a:r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2055813" y="2073275"/>
            <a:ext cx="1677987" cy="1227138"/>
            <a:chOff x="1248" y="1296"/>
            <a:chExt cx="1057" cy="773"/>
          </a:xfrm>
        </p:grpSpPr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 rot="10703260" flipH="1" flipV="1">
              <a:off x="1250" y="1296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1248" y="148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>
                  <a:solidFill>
                    <a:srgbClr val="660066"/>
                  </a:solidFill>
                  <a:latin typeface="Impact" pitchFamily="34" charset="0"/>
                </a:rPr>
                <a:t>Bondad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95600" y="1905000"/>
            <a:ext cx="1674813" cy="1227138"/>
            <a:chOff x="1824" y="1152"/>
            <a:chExt cx="1055" cy="773"/>
          </a:xfrm>
        </p:grpSpPr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 rot="10703260" flipH="1" flipV="1">
              <a:off x="1824" y="1152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1920" y="1298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Amor</a:t>
              </a:r>
            </a:p>
          </p:txBody>
        </p:sp>
      </p:grp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2590800" y="5337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Ropa</a:t>
            </a:r>
          </a:p>
        </p:txBody>
      </p:sp>
    </p:spTree>
  </p:cSld>
  <p:clrMapOvr>
    <a:masterClrMapping/>
  </p:clrMapOvr>
  <p:transition spd="slow" advClick="0" advTm="3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  <p:bldP spid="11271" grpId="0" animBg="1" autoUpdateAnimBg="0"/>
      <p:bldP spid="11272" grpId="0" animBg="1" autoUpdateAnimBg="0"/>
      <p:bldP spid="11273" grpId="0" autoUpdateAnimBg="0"/>
      <p:bldP spid="11274" grpId="0" autoUpdateAnimBg="0"/>
      <p:bldP spid="1128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200400" y="32766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Religión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4838700" y="1908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Propósito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 la Vida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6069013" y="2074863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6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Existencia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Díos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7239000" y="1908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Bien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y Mal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62600" y="4465638"/>
            <a:ext cx="26892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Verdad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Externa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 rot="10703260" flipH="1" flipV="1">
            <a:off x="392113" y="1668463"/>
            <a:ext cx="1674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Verdad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 rot="10703260" flipH="1" flipV="1">
            <a:off x="685800" y="2057400"/>
            <a:ext cx="1665288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Belleza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 rot="10703260" flipH="1" flipV="1">
            <a:off x="685800" y="2514600"/>
            <a:ext cx="2286000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</a:pPr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Bondad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52438" y="50307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rgbClr val="CC99FF"/>
                </a:solidFill>
                <a:latin typeface="Arial Black" pitchFamily="34" charset="0"/>
              </a:rPr>
              <a:t>Comida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838200" y="54117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 err="1">
                <a:solidFill>
                  <a:srgbClr val="CC99FF"/>
                </a:solidFill>
                <a:latin typeface="Arial Black" pitchFamily="34" charset="0"/>
              </a:rPr>
              <a:t>Vivienda</a:t>
            </a:r>
            <a:endParaRPr lang="en-US" sz="3600" dirty="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762000" y="58689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Ropa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 rot="10703260" flipH="1" flipV="1">
            <a:off x="992188" y="2895600"/>
            <a:ext cx="1674812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Amor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92188" y="4419600"/>
            <a:ext cx="2689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Valores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Materiales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144588" y="1066800"/>
            <a:ext cx="2581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Valores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Espirituales</a:t>
            </a:r>
            <a:endParaRPr lang="en-US" sz="36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916613" y="1079500"/>
            <a:ext cx="19812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Verdad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effectLst>
                <a:outerShdw blurRad="50800" dist="127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Interna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effectLst>
                <a:outerShdw blurRad="50800"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3390900" y="4267200"/>
            <a:ext cx="24384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Ciencia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48387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25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Ley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Natural</a:t>
            </a:r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6069013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leza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de la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Materia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239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nologia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100000">
                  <a:srgbClr val="7C00A8"/>
                </a:gs>
              </a:gsLst>
              <a:path path="shape">
                <a:fillToRect l="50000" t="50000" r="50000" b="50000"/>
              </a:path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200">
                <a:solidFill>
                  <a:srgbClr val="00FFFF"/>
                </a:solidFill>
                <a:latin typeface="Impact" pitchFamily="34" charset="0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44" y="48"/>
              <a:ext cx="547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El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Propósito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de la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Religión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y la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Ciencia</a:t>
              </a:r>
              <a:endParaRPr lang="en-US" sz="42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 autoUpdateAnimBg="0"/>
      <p:bldP spid="12292" grpId="0" animBg="1" autoUpdateAnimBg="0"/>
      <p:bldP spid="12293" grpId="0" animBg="1" autoUpdateAnimBg="0"/>
      <p:bldP spid="12294" grpId="0" autoUpdateAnimBg="0"/>
      <p:bldP spid="12307" grpId="0" autoUpdateAnimBg="0"/>
      <p:bldP spid="12308" grpId="0"/>
      <p:bldP spid="12309" grpId="0" animBg="1" autoUpdateAnimBg="0"/>
      <p:bldP spid="12310" grpId="0" animBg="1" autoUpdateAnimBg="0"/>
      <p:bldP spid="1231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200400" y="32766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Religión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390900" y="4267200"/>
            <a:ext cx="24384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Ciencia</a:t>
            </a: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228600" y="1906588"/>
            <a:ext cx="1676400" cy="1227137"/>
            <a:chOff x="144" y="1190"/>
            <a:chExt cx="1056" cy="773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 rot="10703260" flipH="1" flipV="1">
              <a:off x="145" y="1190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3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8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spcAft>
                  <a:spcPct val="30000"/>
                </a:spcAft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44" y="1355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Verdad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1066800" y="2074863"/>
            <a:ext cx="1676400" cy="1227137"/>
            <a:chOff x="672" y="1296"/>
            <a:chExt cx="1056" cy="773"/>
          </a:xfrm>
        </p:grpSpPr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 rot="10703260" flipH="1" flipV="1">
              <a:off x="676" y="1296"/>
              <a:ext cx="1049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4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672" y="1471"/>
              <a:ext cx="105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800">
                  <a:solidFill>
                    <a:srgbClr val="660066"/>
                  </a:solidFill>
                  <a:latin typeface="Impact" pitchFamily="34" charset="0"/>
                </a:rPr>
                <a:t>Belleza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2055813" y="2074863"/>
            <a:ext cx="1677987" cy="1227137"/>
            <a:chOff x="1248" y="1296"/>
            <a:chExt cx="1057" cy="773"/>
          </a:xfrm>
        </p:grpSpPr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 rot="10703260" flipH="1" flipV="1">
              <a:off x="1250" y="1296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1248" y="148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>
                  <a:solidFill>
                    <a:srgbClr val="660066"/>
                  </a:solidFill>
                  <a:latin typeface="Impact" pitchFamily="34" charset="0"/>
                </a:rPr>
                <a:t>Bondad</a:t>
              </a:r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2895600" y="1905000"/>
            <a:ext cx="1674813" cy="1227138"/>
            <a:chOff x="1824" y="1152"/>
            <a:chExt cx="1055" cy="773"/>
          </a:xfrm>
        </p:grpSpPr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 rot="10703260" flipH="1" flipV="1">
              <a:off x="1824" y="1152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1920" y="1298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Amor</a:t>
              </a:r>
            </a:p>
          </p:txBody>
        </p:sp>
      </p:grp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301625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>
                <a:solidFill>
                  <a:srgbClr val="000099"/>
                </a:solidFill>
                <a:latin typeface="Impact" pitchFamily="34" charset="0"/>
              </a:rPr>
              <a:t>Comida</a:t>
            </a: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1449388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Vivienda</a:t>
            </a: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2590800" y="5337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Ropa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992188" y="4419600"/>
            <a:ext cx="2689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Valores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Materiales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144588" y="1066800"/>
            <a:ext cx="2581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Valores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50800"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Espirituales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50800"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100000">
                  <a:srgbClr val="7C00A8"/>
                </a:gs>
              </a:gsLst>
              <a:path path="shape">
                <a:fillToRect l="50000" t="50000" r="50000" b="50000"/>
              </a:path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200">
                <a:solidFill>
                  <a:srgbClr val="00FFFF"/>
                </a:solidFill>
                <a:latin typeface="Impact" pitchFamily="34" charset="0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44" y="48"/>
              <a:ext cx="547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El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Propósito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de la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Religión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y la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Ciencia</a:t>
              </a:r>
              <a:endParaRPr lang="en-US" sz="42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562600" y="4465638"/>
            <a:ext cx="26892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Verdad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Externa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916613" y="1079500"/>
            <a:ext cx="19812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Verdad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effectLst>
                <a:outerShdw blurRad="50800" dist="127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Interna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effectLst>
                <a:outerShdw blurRad="50800"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4838700" y="1908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Propósito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 la Vida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6069013" y="2074863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6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Existencia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Díos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7239000" y="1908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Bien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y Mal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48387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25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Ley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Natural</a:t>
            </a:r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6069013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leza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de la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Materia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7239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nologia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4114800"/>
            <a:ext cx="7543800" cy="16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“La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religión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sin la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ciencia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es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ciega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, y la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ciencia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sin la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religión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está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lisiada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.”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dist="635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933700" y="609600"/>
            <a:ext cx="3352800" cy="5969001"/>
            <a:chOff x="1848" y="384"/>
            <a:chExt cx="2112" cy="3760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848" y="3696"/>
              <a:ext cx="2112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  <a:spcBef>
                  <a:spcPct val="5000"/>
                </a:spcBef>
              </a:pPr>
              <a:r>
                <a:rPr lang="en-US" sz="2800" b="1" dirty="0">
                  <a:ln w="3175">
                    <a:noFill/>
                  </a:ln>
                  <a:solidFill>
                    <a:srgbClr val="000099"/>
                  </a:solidFill>
                  <a:effectLst>
                    <a:outerShdw blurRad="50800" dist="25400" dir="1800000" algn="tl">
                      <a:srgbClr val="000000"/>
                    </a:outerShdw>
                  </a:effectLst>
                  <a:latin typeface="Tahoma" pitchFamily="34" charset="0"/>
                </a:rPr>
                <a:t>Albert Einstein</a:t>
              </a:r>
            </a:p>
            <a:p>
              <a:pPr algn="ctr" eaLnBrk="0" hangingPunct="0">
                <a:lnSpc>
                  <a:spcPct val="75000"/>
                </a:lnSpc>
                <a:spcBef>
                  <a:spcPct val="5000"/>
                </a:spcBef>
              </a:pPr>
              <a:r>
                <a:rPr lang="en-US" dirty="0" err="1" smtClean="0">
                  <a:solidFill>
                    <a:srgbClr val="0000CC"/>
                  </a:solidFill>
                  <a:effectLst>
                    <a:outerShdw blurRad="76200" dist="25400" dir="1800000" algn="tl">
                      <a:srgbClr val="000000"/>
                    </a:outerShdw>
                  </a:effectLst>
                  <a:latin typeface="Tahoma" pitchFamily="34" charset="0"/>
                </a:rPr>
                <a:t>Físico</a:t>
              </a:r>
              <a:r>
                <a:rPr lang="en-US" dirty="0" smtClean="0">
                  <a:solidFill>
                    <a:srgbClr val="0000CC"/>
                  </a:solidFill>
                  <a:effectLst>
                    <a:outerShdw blurRad="76200" dist="25400" dir="18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dirty="0" err="1" smtClean="0">
                  <a:solidFill>
                    <a:srgbClr val="0000CC"/>
                  </a:solidFill>
                  <a:effectLst>
                    <a:outerShdw blurRad="76200" dist="25400" dir="1800000" algn="tl">
                      <a:srgbClr val="000000"/>
                    </a:outerShdw>
                  </a:effectLst>
                  <a:latin typeface="Tahoma" pitchFamily="34" charset="0"/>
                </a:rPr>
                <a:t>Alemán</a:t>
              </a:r>
              <a:endParaRPr lang="en-US" dirty="0" smtClean="0">
                <a:solidFill>
                  <a:srgbClr val="0000CC"/>
                </a:solidFill>
                <a:effectLst>
                  <a:outerShdw blurRad="76200" dist="25400" dir="18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14342" name="Picture 6" descr="C:\My Documents\Eleonore\PPT Slide Shows\Einstein.jpg"/>
            <p:cNvPicPr>
              <a:picLocks noChangeAspect="1" noChangeArrowheads="1"/>
            </p:cNvPicPr>
            <p:nvPr/>
          </p:nvPicPr>
          <p:blipFill>
            <a:blip r:embed="rId2"/>
            <a:srcRect l="6598" t="8022" r="6877" b="2139"/>
            <a:stretch>
              <a:fillRect/>
            </a:stretch>
          </p:blipFill>
          <p:spPr bwMode="auto">
            <a:xfrm>
              <a:off x="2038" y="384"/>
              <a:ext cx="1732" cy="2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686</Words>
  <Application>Microsoft PowerPoint</Application>
  <PresentationFormat>On-screen Show (4:3)</PresentationFormat>
  <Paragraphs>256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Algerian</vt:lpstr>
      <vt:lpstr>Aharoni</vt:lpstr>
      <vt:lpstr>Impact</vt:lpstr>
      <vt:lpstr>Arial Rounded MT Bold</vt:lpstr>
      <vt:lpstr>Times New Roman</vt:lpstr>
      <vt:lpstr>Tahoma</vt:lpstr>
      <vt:lpstr>Wingdings</vt:lpstr>
      <vt:lpstr>Haettenschweiler</vt:lpstr>
      <vt:lpstr>Eurostile</vt:lpstr>
      <vt:lpstr>Default Design</vt:lpstr>
      <vt:lpstr>Slide 1</vt:lpstr>
      <vt:lpstr>EL HAMBRE INTERNA</vt:lpstr>
      <vt:lpstr>El Hambre Interna</vt:lpstr>
      <vt:lpstr>FELICIDAD</vt:lpstr>
      <vt:lpstr>Dos Aspectos del Deseo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98</cp:revision>
  <dcterms:created xsi:type="dcterms:W3CDTF">2003-01-27T08:00:36Z</dcterms:created>
  <dcterms:modified xsi:type="dcterms:W3CDTF">2009-01-31T19:07:06Z</dcterms:modified>
</cp:coreProperties>
</file>